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61" r:id="rId2"/>
    <p:sldId id="271" r:id="rId3"/>
    <p:sldId id="272" r:id="rId4"/>
    <p:sldId id="274" r:id="rId5"/>
    <p:sldId id="276" r:id="rId6"/>
    <p:sldId id="277" r:id="rId7"/>
    <p:sldId id="273" r:id="rId8"/>
    <p:sldId id="275" r:id="rId9"/>
    <p:sldId id="278" r:id="rId10"/>
    <p:sldId id="279" r:id="rId11"/>
    <p:sldId id="280" r:id="rId12"/>
  </p:sldIdLst>
  <p:sldSz cx="12239625" cy="71993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ker" initials="j" lastIdx="1" clrIdx="0">
    <p:extLst>
      <p:ext uri="{19B8F6BF-5375-455C-9EA6-DF929625EA0E}">
        <p15:presenceInfo xmlns:p15="http://schemas.microsoft.com/office/powerpoint/2012/main" userId="94c889e2f950b3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6CA"/>
    <a:srgbClr val="FFFFFF"/>
    <a:srgbClr val="7E992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3DC0B-B3BE-0249-077E-83A31C589D16}" v="1593" dt="2023-06-21T10:31:55.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6"/>
    <p:restoredTop sz="96860"/>
  </p:normalViewPr>
  <p:slideViewPr>
    <p:cSldViewPr snapToGrid="0">
      <p:cViewPr varScale="1">
        <p:scale>
          <a:sx n="72" d="100"/>
          <a:sy n="72" d="100"/>
        </p:scale>
        <p:origin x="72" y="36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47945-AF4A-4FD0-88C8-FF4D26FB0F14}" type="datetimeFigureOut">
              <a:rPr lang="en-GB" smtClean="0"/>
              <a:t>11/10/2023</a:t>
            </a:fld>
            <a:endParaRPr lang="en-GB"/>
          </a:p>
        </p:txBody>
      </p:sp>
      <p:sp>
        <p:nvSpPr>
          <p:cNvPr id="4" name="Segnaposto immagine diapositiva 3"/>
          <p:cNvSpPr>
            <a:spLocks noGrp="1" noRot="1" noChangeAspect="1"/>
          </p:cNvSpPr>
          <p:nvPr>
            <p:ph type="sldImg" idx="2"/>
          </p:nvPr>
        </p:nvSpPr>
        <p:spPr>
          <a:xfrm>
            <a:off x="804863" y="1143000"/>
            <a:ext cx="52482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AA0935-4240-4B18-89F2-C04331F6567A}" type="slidenum">
              <a:rPr lang="en-GB" smtClean="0"/>
              <a:t>‹#›</a:t>
            </a:fld>
            <a:endParaRPr lang="en-GB"/>
          </a:p>
        </p:txBody>
      </p:sp>
    </p:spTree>
    <p:extLst>
      <p:ext uri="{BB962C8B-B14F-4D97-AF65-F5344CB8AC3E}">
        <p14:creationId xmlns:p14="http://schemas.microsoft.com/office/powerpoint/2010/main" val="3682528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A3AA0935-4240-4B18-89F2-C04331F6567A}" type="slidenum">
              <a:rPr lang="en-GB" smtClean="0"/>
              <a:t>1</a:t>
            </a:fld>
            <a:endParaRPr lang="en-GB"/>
          </a:p>
        </p:txBody>
      </p:sp>
    </p:spTree>
    <p:extLst>
      <p:ext uri="{BB962C8B-B14F-4D97-AF65-F5344CB8AC3E}">
        <p14:creationId xmlns:p14="http://schemas.microsoft.com/office/powerpoint/2010/main" val="2807515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9954" y="1178224"/>
            <a:ext cx="9179719" cy="2506427"/>
          </a:xfrm>
        </p:spPr>
        <p:txBody>
          <a:bodyPr anchor="b"/>
          <a:lstStyle>
            <a:lvl1pPr algn="ctr">
              <a:defRPr sz="6023"/>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9954" y="3781308"/>
            <a:ext cx="9179719" cy="1738167"/>
          </a:xfrm>
        </p:spPr>
        <p:txBody>
          <a:bodyPr/>
          <a:lstStyle>
            <a:lvl1pPr marL="0" indent="0" algn="ctr">
              <a:buNone/>
              <a:defRPr sz="2409"/>
            </a:lvl1pPr>
            <a:lvl2pPr marL="458983" indent="0" algn="ctr">
              <a:buNone/>
              <a:defRPr sz="2008"/>
            </a:lvl2pPr>
            <a:lvl3pPr marL="917966" indent="0" algn="ctr">
              <a:buNone/>
              <a:defRPr sz="1807"/>
            </a:lvl3pPr>
            <a:lvl4pPr marL="1376949" indent="0" algn="ctr">
              <a:buNone/>
              <a:defRPr sz="1606"/>
            </a:lvl4pPr>
            <a:lvl5pPr marL="1835932" indent="0" algn="ctr">
              <a:buNone/>
              <a:defRPr sz="1606"/>
            </a:lvl5pPr>
            <a:lvl6pPr marL="2294915" indent="0" algn="ctr">
              <a:buNone/>
              <a:defRPr sz="1606"/>
            </a:lvl6pPr>
            <a:lvl7pPr marL="2753898" indent="0" algn="ctr">
              <a:buNone/>
              <a:defRPr sz="1606"/>
            </a:lvl7pPr>
            <a:lvl8pPr marL="3212882" indent="0" algn="ctr">
              <a:buNone/>
              <a:defRPr sz="1606"/>
            </a:lvl8pPr>
            <a:lvl9pPr marL="3671865" indent="0" algn="ctr">
              <a:buNone/>
              <a:defRPr sz="1606"/>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DDF97A01-CAF0-744B-AE0D-C60E34A175D6}" type="datetimeFigureOut">
              <a:rPr lang="it-IT" smtClean="0"/>
              <a:t>11/10/2023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1922721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DF97A01-CAF0-744B-AE0D-C60E34A175D6}" type="datetimeFigureOut">
              <a:rPr lang="it-IT" smtClean="0"/>
              <a:t>11/10/2023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366246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58983" y="383299"/>
            <a:ext cx="2639169" cy="6101085"/>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41474" y="383299"/>
            <a:ext cx="7764512" cy="610108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DF97A01-CAF0-744B-AE0D-C60E34A175D6}" type="datetimeFigureOut">
              <a:rPr lang="it-IT" smtClean="0"/>
              <a:t>11/10/2023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31701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DF97A01-CAF0-744B-AE0D-C60E34A175D6}" type="datetimeFigureOut">
              <a:rPr lang="it-IT" smtClean="0"/>
              <a:t>11/10/2023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273176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5100" y="1794830"/>
            <a:ext cx="10556677" cy="2994714"/>
          </a:xfrm>
        </p:spPr>
        <p:txBody>
          <a:bodyPr anchor="b"/>
          <a:lstStyle>
            <a:lvl1pPr>
              <a:defRPr sz="6023"/>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5100" y="4817877"/>
            <a:ext cx="10556677" cy="1574849"/>
          </a:xfrm>
        </p:spPr>
        <p:txBody>
          <a:bodyPr/>
          <a:lstStyle>
            <a:lvl1pPr marL="0" indent="0">
              <a:buNone/>
              <a:defRPr sz="2409">
                <a:solidFill>
                  <a:schemeClr val="tx1">
                    <a:tint val="75000"/>
                  </a:schemeClr>
                </a:solidFill>
              </a:defRPr>
            </a:lvl1pPr>
            <a:lvl2pPr marL="458983" indent="0">
              <a:buNone/>
              <a:defRPr sz="2008">
                <a:solidFill>
                  <a:schemeClr val="tx1">
                    <a:tint val="75000"/>
                  </a:schemeClr>
                </a:solidFill>
              </a:defRPr>
            </a:lvl2pPr>
            <a:lvl3pPr marL="917966" indent="0">
              <a:buNone/>
              <a:defRPr sz="1807">
                <a:solidFill>
                  <a:schemeClr val="tx1">
                    <a:tint val="75000"/>
                  </a:schemeClr>
                </a:solidFill>
              </a:defRPr>
            </a:lvl3pPr>
            <a:lvl4pPr marL="1376949" indent="0">
              <a:buNone/>
              <a:defRPr sz="1606">
                <a:solidFill>
                  <a:schemeClr val="tx1">
                    <a:tint val="75000"/>
                  </a:schemeClr>
                </a:solidFill>
              </a:defRPr>
            </a:lvl4pPr>
            <a:lvl5pPr marL="1835932" indent="0">
              <a:buNone/>
              <a:defRPr sz="1606">
                <a:solidFill>
                  <a:schemeClr val="tx1">
                    <a:tint val="75000"/>
                  </a:schemeClr>
                </a:solidFill>
              </a:defRPr>
            </a:lvl5pPr>
            <a:lvl6pPr marL="2294915" indent="0">
              <a:buNone/>
              <a:defRPr sz="1606">
                <a:solidFill>
                  <a:schemeClr val="tx1">
                    <a:tint val="75000"/>
                  </a:schemeClr>
                </a:solidFill>
              </a:defRPr>
            </a:lvl6pPr>
            <a:lvl7pPr marL="2753898" indent="0">
              <a:buNone/>
              <a:defRPr sz="1606">
                <a:solidFill>
                  <a:schemeClr val="tx1">
                    <a:tint val="75000"/>
                  </a:schemeClr>
                </a:solidFill>
              </a:defRPr>
            </a:lvl7pPr>
            <a:lvl8pPr marL="3212882" indent="0">
              <a:buNone/>
              <a:defRPr sz="1606">
                <a:solidFill>
                  <a:schemeClr val="tx1">
                    <a:tint val="75000"/>
                  </a:schemeClr>
                </a:solidFill>
              </a:defRPr>
            </a:lvl8pPr>
            <a:lvl9pPr marL="3671865" indent="0">
              <a:buNone/>
              <a:defRPr sz="1606">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DDF97A01-CAF0-744B-AE0D-C60E34A175D6}" type="datetimeFigureOut">
              <a:rPr lang="it-IT" smtClean="0"/>
              <a:t>11/10/2023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385724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41475" y="1916484"/>
            <a:ext cx="5201841" cy="45678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96311" y="1916484"/>
            <a:ext cx="5201841" cy="45678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DDF97A01-CAF0-744B-AE0D-C60E34A175D6}" type="datetimeFigureOut">
              <a:rPr lang="it-IT" smtClean="0"/>
              <a:t>11/10/2023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2329424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43069" y="383297"/>
            <a:ext cx="10556677" cy="1391534"/>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43070" y="1764834"/>
            <a:ext cx="5177935" cy="864917"/>
          </a:xfrm>
        </p:spPr>
        <p:txBody>
          <a:bodyPr anchor="b"/>
          <a:lstStyle>
            <a:lvl1pPr marL="0" indent="0">
              <a:buNone/>
              <a:defRPr sz="2409" b="1"/>
            </a:lvl1pPr>
            <a:lvl2pPr marL="458983" indent="0">
              <a:buNone/>
              <a:defRPr sz="2008" b="1"/>
            </a:lvl2pPr>
            <a:lvl3pPr marL="917966" indent="0">
              <a:buNone/>
              <a:defRPr sz="1807" b="1"/>
            </a:lvl3pPr>
            <a:lvl4pPr marL="1376949" indent="0">
              <a:buNone/>
              <a:defRPr sz="1606" b="1"/>
            </a:lvl4pPr>
            <a:lvl5pPr marL="1835932" indent="0">
              <a:buNone/>
              <a:defRPr sz="1606" b="1"/>
            </a:lvl5pPr>
            <a:lvl6pPr marL="2294915" indent="0">
              <a:buNone/>
              <a:defRPr sz="1606" b="1"/>
            </a:lvl6pPr>
            <a:lvl7pPr marL="2753898" indent="0">
              <a:buNone/>
              <a:defRPr sz="1606" b="1"/>
            </a:lvl7pPr>
            <a:lvl8pPr marL="3212882" indent="0">
              <a:buNone/>
              <a:defRPr sz="1606" b="1"/>
            </a:lvl8pPr>
            <a:lvl9pPr marL="3671865" indent="0">
              <a:buNone/>
              <a:defRPr sz="1606" b="1"/>
            </a:lvl9pPr>
          </a:lstStyle>
          <a:p>
            <a:pPr lvl="0"/>
            <a:r>
              <a:rPr lang="it-IT"/>
              <a:t>Fare clic per modificare gli stili del testo dello schema</a:t>
            </a:r>
          </a:p>
        </p:txBody>
      </p:sp>
      <p:sp>
        <p:nvSpPr>
          <p:cNvPr id="4" name="Content Placeholder 3"/>
          <p:cNvSpPr>
            <a:spLocks noGrp="1"/>
          </p:cNvSpPr>
          <p:nvPr>
            <p:ph sz="half" idx="2"/>
          </p:nvPr>
        </p:nvSpPr>
        <p:spPr>
          <a:xfrm>
            <a:off x="843070" y="2629751"/>
            <a:ext cx="5177935" cy="386796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96311" y="1764834"/>
            <a:ext cx="5203435" cy="864917"/>
          </a:xfrm>
        </p:spPr>
        <p:txBody>
          <a:bodyPr anchor="b"/>
          <a:lstStyle>
            <a:lvl1pPr marL="0" indent="0">
              <a:buNone/>
              <a:defRPr sz="2409" b="1"/>
            </a:lvl1pPr>
            <a:lvl2pPr marL="458983" indent="0">
              <a:buNone/>
              <a:defRPr sz="2008" b="1"/>
            </a:lvl2pPr>
            <a:lvl3pPr marL="917966" indent="0">
              <a:buNone/>
              <a:defRPr sz="1807" b="1"/>
            </a:lvl3pPr>
            <a:lvl4pPr marL="1376949" indent="0">
              <a:buNone/>
              <a:defRPr sz="1606" b="1"/>
            </a:lvl4pPr>
            <a:lvl5pPr marL="1835932" indent="0">
              <a:buNone/>
              <a:defRPr sz="1606" b="1"/>
            </a:lvl5pPr>
            <a:lvl6pPr marL="2294915" indent="0">
              <a:buNone/>
              <a:defRPr sz="1606" b="1"/>
            </a:lvl6pPr>
            <a:lvl7pPr marL="2753898" indent="0">
              <a:buNone/>
              <a:defRPr sz="1606" b="1"/>
            </a:lvl7pPr>
            <a:lvl8pPr marL="3212882" indent="0">
              <a:buNone/>
              <a:defRPr sz="1606" b="1"/>
            </a:lvl8pPr>
            <a:lvl9pPr marL="3671865" indent="0">
              <a:buNone/>
              <a:defRPr sz="1606" b="1"/>
            </a:lvl9pPr>
          </a:lstStyle>
          <a:p>
            <a:pPr lvl="0"/>
            <a:r>
              <a:rPr lang="it-IT"/>
              <a:t>Fare clic per modificare gli stili del testo dello schema</a:t>
            </a:r>
          </a:p>
        </p:txBody>
      </p:sp>
      <p:sp>
        <p:nvSpPr>
          <p:cNvPr id="6" name="Content Placeholder 5"/>
          <p:cNvSpPr>
            <a:spLocks noGrp="1"/>
          </p:cNvSpPr>
          <p:nvPr>
            <p:ph sz="quarter" idx="4"/>
          </p:nvPr>
        </p:nvSpPr>
        <p:spPr>
          <a:xfrm>
            <a:off x="6196311" y="2629751"/>
            <a:ext cx="5203435" cy="386796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DF97A01-CAF0-744B-AE0D-C60E34A175D6}" type="datetimeFigureOut">
              <a:rPr lang="it-IT" smtClean="0"/>
              <a:t>11/10/2023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353261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DDF97A01-CAF0-744B-AE0D-C60E34A175D6}" type="datetimeFigureOut">
              <a:rPr lang="it-IT" smtClean="0"/>
              <a:t>11/10/2023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3843565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F97A01-CAF0-744B-AE0D-C60E34A175D6}" type="datetimeFigureOut">
              <a:rPr lang="it-IT" smtClean="0"/>
              <a:t>11/10/2023</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17650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43070" y="479954"/>
            <a:ext cx="3947597" cy="1679840"/>
          </a:xfrm>
        </p:spPr>
        <p:txBody>
          <a:bodyPr anchor="b"/>
          <a:lstStyle>
            <a:lvl1pPr>
              <a:defRPr sz="3212"/>
            </a:lvl1pPr>
          </a:lstStyle>
          <a:p>
            <a:r>
              <a:rPr lang="it-IT"/>
              <a:t>Fare clic per modificare lo stile del titolo dello schema</a:t>
            </a:r>
            <a:endParaRPr lang="en-US" dirty="0"/>
          </a:p>
        </p:txBody>
      </p:sp>
      <p:sp>
        <p:nvSpPr>
          <p:cNvPr id="3" name="Content Placeholder 2"/>
          <p:cNvSpPr>
            <a:spLocks noGrp="1"/>
          </p:cNvSpPr>
          <p:nvPr>
            <p:ph idx="1"/>
          </p:nvPr>
        </p:nvSpPr>
        <p:spPr>
          <a:xfrm>
            <a:off x="5203435" y="1036569"/>
            <a:ext cx="6196310" cy="5116178"/>
          </a:xfrm>
        </p:spPr>
        <p:txBody>
          <a:bodyPr/>
          <a:lstStyle>
            <a:lvl1pPr>
              <a:defRPr sz="3212"/>
            </a:lvl1pPr>
            <a:lvl2pPr>
              <a:defRPr sz="2811"/>
            </a:lvl2pPr>
            <a:lvl3pPr>
              <a:defRPr sz="2409"/>
            </a:lvl3pPr>
            <a:lvl4pPr>
              <a:defRPr sz="2008"/>
            </a:lvl4pPr>
            <a:lvl5pPr>
              <a:defRPr sz="2008"/>
            </a:lvl5pPr>
            <a:lvl6pPr>
              <a:defRPr sz="2008"/>
            </a:lvl6pPr>
            <a:lvl7pPr>
              <a:defRPr sz="2008"/>
            </a:lvl7pPr>
            <a:lvl8pPr>
              <a:defRPr sz="2008"/>
            </a:lvl8pPr>
            <a:lvl9pPr>
              <a:defRPr sz="2008"/>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43070" y="2159796"/>
            <a:ext cx="3947597" cy="4001285"/>
          </a:xfrm>
        </p:spPr>
        <p:txBody>
          <a:bodyPr/>
          <a:lstStyle>
            <a:lvl1pPr marL="0" indent="0">
              <a:buNone/>
              <a:defRPr sz="1606"/>
            </a:lvl1pPr>
            <a:lvl2pPr marL="458983" indent="0">
              <a:buNone/>
              <a:defRPr sz="1405"/>
            </a:lvl2pPr>
            <a:lvl3pPr marL="917966" indent="0">
              <a:buNone/>
              <a:defRPr sz="1205"/>
            </a:lvl3pPr>
            <a:lvl4pPr marL="1376949" indent="0">
              <a:buNone/>
              <a:defRPr sz="1004"/>
            </a:lvl4pPr>
            <a:lvl5pPr marL="1835932" indent="0">
              <a:buNone/>
              <a:defRPr sz="1004"/>
            </a:lvl5pPr>
            <a:lvl6pPr marL="2294915" indent="0">
              <a:buNone/>
              <a:defRPr sz="1004"/>
            </a:lvl6pPr>
            <a:lvl7pPr marL="2753898" indent="0">
              <a:buNone/>
              <a:defRPr sz="1004"/>
            </a:lvl7pPr>
            <a:lvl8pPr marL="3212882" indent="0">
              <a:buNone/>
              <a:defRPr sz="1004"/>
            </a:lvl8pPr>
            <a:lvl9pPr marL="3671865" indent="0">
              <a:buNone/>
              <a:defRPr sz="1004"/>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F97A01-CAF0-744B-AE0D-C60E34A175D6}" type="datetimeFigureOut">
              <a:rPr lang="it-IT" smtClean="0"/>
              <a:t>11/10/2023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4265950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43070" y="479954"/>
            <a:ext cx="3947597" cy="1679840"/>
          </a:xfrm>
        </p:spPr>
        <p:txBody>
          <a:bodyPr anchor="b"/>
          <a:lstStyle>
            <a:lvl1pPr>
              <a:defRPr sz="3212"/>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203435" y="1036569"/>
            <a:ext cx="6196310" cy="5116178"/>
          </a:xfrm>
        </p:spPr>
        <p:txBody>
          <a:bodyPr anchor="t"/>
          <a:lstStyle>
            <a:lvl1pPr marL="0" indent="0">
              <a:buNone/>
              <a:defRPr sz="3212"/>
            </a:lvl1pPr>
            <a:lvl2pPr marL="458983" indent="0">
              <a:buNone/>
              <a:defRPr sz="2811"/>
            </a:lvl2pPr>
            <a:lvl3pPr marL="917966" indent="0">
              <a:buNone/>
              <a:defRPr sz="2409"/>
            </a:lvl3pPr>
            <a:lvl4pPr marL="1376949" indent="0">
              <a:buNone/>
              <a:defRPr sz="2008"/>
            </a:lvl4pPr>
            <a:lvl5pPr marL="1835932" indent="0">
              <a:buNone/>
              <a:defRPr sz="2008"/>
            </a:lvl5pPr>
            <a:lvl6pPr marL="2294915" indent="0">
              <a:buNone/>
              <a:defRPr sz="2008"/>
            </a:lvl6pPr>
            <a:lvl7pPr marL="2753898" indent="0">
              <a:buNone/>
              <a:defRPr sz="2008"/>
            </a:lvl7pPr>
            <a:lvl8pPr marL="3212882" indent="0">
              <a:buNone/>
              <a:defRPr sz="2008"/>
            </a:lvl8pPr>
            <a:lvl9pPr marL="3671865" indent="0">
              <a:buNone/>
              <a:defRPr sz="2008"/>
            </a:lvl9pPr>
          </a:lstStyle>
          <a:p>
            <a:r>
              <a:rPr lang="it-IT"/>
              <a:t>Fare clic sull'icona per inserire un'immagine</a:t>
            </a:r>
            <a:endParaRPr lang="en-US" dirty="0"/>
          </a:p>
        </p:txBody>
      </p:sp>
      <p:sp>
        <p:nvSpPr>
          <p:cNvPr id="4" name="Text Placeholder 3"/>
          <p:cNvSpPr>
            <a:spLocks noGrp="1"/>
          </p:cNvSpPr>
          <p:nvPr>
            <p:ph type="body" sz="half" idx="2"/>
          </p:nvPr>
        </p:nvSpPr>
        <p:spPr>
          <a:xfrm>
            <a:off x="843070" y="2159796"/>
            <a:ext cx="3947597" cy="4001285"/>
          </a:xfrm>
        </p:spPr>
        <p:txBody>
          <a:bodyPr/>
          <a:lstStyle>
            <a:lvl1pPr marL="0" indent="0">
              <a:buNone/>
              <a:defRPr sz="1606"/>
            </a:lvl1pPr>
            <a:lvl2pPr marL="458983" indent="0">
              <a:buNone/>
              <a:defRPr sz="1405"/>
            </a:lvl2pPr>
            <a:lvl3pPr marL="917966" indent="0">
              <a:buNone/>
              <a:defRPr sz="1205"/>
            </a:lvl3pPr>
            <a:lvl4pPr marL="1376949" indent="0">
              <a:buNone/>
              <a:defRPr sz="1004"/>
            </a:lvl4pPr>
            <a:lvl5pPr marL="1835932" indent="0">
              <a:buNone/>
              <a:defRPr sz="1004"/>
            </a:lvl5pPr>
            <a:lvl6pPr marL="2294915" indent="0">
              <a:buNone/>
              <a:defRPr sz="1004"/>
            </a:lvl6pPr>
            <a:lvl7pPr marL="2753898" indent="0">
              <a:buNone/>
              <a:defRPr sz="1004"/>
            </a:lvl7pPr>
            <a:lvl8pPr marL="3212882" indent="0">
              <a:buNone/>
              <a:defRPr sz="1004"/>
            </a:lvl8pPr>
            <a:lvl9pPr marL="3671865" indent="0">
              <a:buNone/>
              <a:defRPr sz="1004"/>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F97A01-CAF0-744B-AE0D-C60E34A175D6}" type="datetimeFigureOut">
              <a:rPr lang="it-IT" smtClean="0"/>
              <a:t>11/10/2023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DF55910-6001-BF4A-9076-3F6CBB498D87}" type="slidenum">
              <a:rPr lang="it-IT" smtClean="0"/>
              <a:t>‹#›</a:t>
            </a:fld>
            <a:endParaRPr lang="it-IT"/>
          </a:p>
        </p:txBody>
      </p:sp>
    </p:spTree>
    <p:extLst>
      <p:ext uri="{BB962C8B-B14F-4D97-AF65-F5344CB8AC3E}">
        <p14:creationId xmlns:p14="http://schemas.microsoft.com/office/powerpoint/2010/main" val="2020220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1474" y="383297"/>
            <a:ext cx="10556677" cy="1391534"/>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41474" y="1916484"/>
            <a:ext cx="10556677" cy="456789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41474" y="6672699"/>
            <a:ext cx="2753916" cy="383297"/>
          </a:xfrm>
          <a:prstGeom prst="rect">
            <a:avLst/>
          </a:prstGeom>
        </p:spPr>
        <p:txBody>
          <a:bodyPr vert="horz" lIns="91440" tIns="45720" rIns="91440" bIns="45720" rtlCol="0" anchor="ctr"/>
          <a:lstStyle>
            <a:lvl1pPr algn="l">
              <a:defRPr sz="1205">
                <a:solidFill>
                  <a:schemeClr val="tx1">
                    <a:tint val="75000"/>
                  </a:schemeClr>
                </a:solidFill>
              </a:defRPr>
            </a:lvl1pPr>
          </a:lstStyle>
          <a:p>
            <a:fld id="{DDF97A01-CAF0-744B-AE0D-C60E34A175D6}" type="datetimeFigureOut">
              <a:rPr lang="it-IT" smtClean="0"/>
              <a:t>11/10/2023</a:t>
            </a:fld>
            <a:endParaRPr lang="it-IT"/>
          </a:p>
        </p:txBody>
      </p:sp>
      <p:sp>
        <p:nvSpPr>
          <p:cNvPr id="5" name="Footer Placeholder 4"/>
          <p:cNvSpPr>
            <a:spLocks noGrp="1"/>
          </p:cNvSpPr>
          <p:nvPr>
            <p:ph type="ftr" sz="quarter" idx="3"/>
          </p:nvPr>
        </p:nvSpPr>
        <p:spPr>
          <a:xfrm>
            <a:off x="4054376" y="6672699"/>
            <a:ext cx="4130873" cy="383297"/>
          </a:xfrm>
          <a:prstGeom prst="rect">
            <a:avLst/>
          </a:prstGeom>
        </p:spPr>
        <p:txBody>
          <a:bodyPr vert="horz" lIns="91440" tIns="45720" rIns="91440" bIns="45720" rtlCol="0" anchor="ctr"/>
          <a:lstStyle>
            <a:lvl1pPr algn="ctr">
              <a:defRPr sz="1205">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44235" y="6672699"/>
            <a:ext cx="2753916" cy="383297"/>
          </a:xfrm>
          <a:prstGeom prst="rect">
            <a:avLst/>
          </a:prstGeom>
        </p:spPr>
        <p:txBody>
          <a:bodyPr vert="horz" lIns="91440" tIns="45720" rIns="91440" bIns="45720" rtlCol="0" anchor="ctr"/>
          <a:lstStyle>
            <a:lvl1pPr algn="r">
              <a:defRPr sz="1205">
                <a:solidFill>
                  <a:schemeClr val="tx1">
                    <a:tint val="75000"/>
                  </a:schemeClr>
                </a:solidFill>
              </a:defRPr>
            </a:lvl1pPr>
          </a:lstStyle>
          <a:p>
            <a:fld id="{5DF55910-6001-BF4A-9076-3F6CBB498D87}" type="slidenum">
              <a:rPr lang="it-IT" smtClean="0"/>
              <a:t>‹#›</a:t>
            </a:fld>
            <a:endParaRPr lang="it-IT"/>
          </a:p>
        </p:txBody>
      </p:sp>
    </p:spTree>
    <p:extLst>
      <p:ext uri="{BB962C8B-B14F-4D97-AF65-F5344CB8AC3E}">
        <p14:creationId xmlns:p14="http://schemas.microsoft.com/office/powerpoint/2010/main" val="2529226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7966" rtl="0" eaLnBrk="1" latinLnBrk="0" hangingPunct="1">
        <a:lnSpc>
          <a:spcPct val="90000"/>
        </a:lnSpc>
        <a:spcBef>
          <a:spcPct val="0"/>
        </a:spcBef>
        <a:buNone/>
        <a:defRPr sz="4417" kern="1200">
          <a:solidFill>
            <a:schemeClr val="tx1"/>
          </a:solidFill>
          <a:latin typeface="+mj-lt"/>
          <a:ea typeface="+mj-ea"/>
          <a:cs typeface="+mj-cs"/>
        </a:defRPr>
      </a:lvl1pPr>
    </p:titleStyle>
    <p:bodyStyle>
      <a:lvl1pPr marL="229492" indent="-229492" algn="l" defTabSz="917966" rtl="0" eaLnBrk="1" latinLnBrk="0" hangingPunct="1">
        <a:lnSpc>
          <a:spcPct val="90000"/>
        </a:lnSpc>
        <a:spcBef>
          <a:spcPts val="1004"/>
        </a:spcBef>
        <a:buFont typeface="Arial" panose="020B0604020202020204" pitchFamily="34" charset="0"/>
        <a:buChar char="•"/>
        <a:defRPr sz="2811" kern="1200">
          <a:solidFill>
            <a:schemeClr val="tx1"/>
          </a:solidFill>
          <a:latin typeface="+mn-lt"/>
          <a:ea typeface="+mn-ea"/>
          <a:cs typeface="+mn-cs"/>
        </a:defRPr>
      </a:lvl1pPr>
      <a:lvl2pPr marL="688475" indent="-229492" algn="l" defTabSz="917966" rtl="0" eaLnBrk="1" latinLnBrk="0" hangingPunct="1">
        <a:lnSpc>
          <a:spcPct val="90000"/>
        </a:lnSpc>
        <a:spcBef>
          <a:spcPts val="502"/>
        </a:spcBef>
        <a:buFont typeface="Arial" panose="020B0604020202020204" pitchFamily="34" charset="0"/>
        <a:buChar char="•"/>
        <a:defRPr sz="2409" kern="1200">
          <a:solidFill>
            <a:schemeClr val="tx1"/>
          </a:solidFill>
          <a:latin typeface="+mn-lt"/>
          <a:ea typeface="+mn-ea"/>
          <a:cs typeface="+mn-cs"/>
        </a:defRPr>
      </a:lvl2pPr>
      <a:lvl3pPr marL="1147458" indent="-229492" algn="l" defTabSz="917966" rtl="0" eaLnBrk="1" latinLnBrk="0" hangingPunct="1">
        <a:lnSpc>
          <a:spcPct val="90000"/>
        </a:lnSpc>
        <a:spcBef>
          <a:spcPts val="502"/>
        </a:spcBef>
        <a:buFont typeface="Arial" panose="020B0604020202020204" pitchFamily="34" charset="0"/>
        <a:buChar char="•"/>
        <a:defRPr sz="2008" kern="1200">
          <a:solidFill>
            <a:schemeClr val="tx1"/>
          </a:solidFill>
          <a:latin typeface="+mn-lt"/>
          <a:ea typeface="+mn-ea"/>
          <a:cs typeface="+mn-cs"/>
        </a:defRPr>
      </a:lvl3pPr>
      <a:lvl4pPr marL="1606441" indent="-229492" algn="l" defTabSz="917966" rtl="0" eaLnBrk="1" latinLnBrk="0" hangingPunct="1">
        <a:lnSpc>
          <a:spcPct val="90000"/>
        </a:lnSpc>
        <a:spcBef>
          <a:spcPts val="502"/>
        </a:spcBef>
        <a:buFont typeface="Arial" panose="020B0604020202020204" pitchFamily="34" charset="0"/>
        <a:buChar char="•"/>
        <a:defRPr sz="1807" kern="1200">
          <a:solidFill>
            <a:schemeClr val="tx1"/>
          </a:solidFill>
          <a:latin typeface="+mn-lt"/>
          <a:ea typeface="+mn-ea"/>
          <a:cs typeface="+mn-cs"/>
        </a:defRPr>
      </a:lvl4pPr>
      <a:lvl5pPr marL="2065424" indent="-229492" algn="l" defTabSz="917966" rtl="0" eaLnBrk="1" latinLnBrk="0" hangingPunct="1">
        <a:lnSpc>
          <a:spcPct val="90000"/>
        </a:lnSpc>
        <a:spcBef>
          <a:spcPts val="502"/>
        </a:spcBef>
        <a:buFont typeface="Arial" panose="020B0604020202020204" pitchFamily="34" charset="0"/>
        <a:buChar char="•"/>
        <a:defRPr sz="1807" kern="1200">
          <a:solidFill>
            <a:schemeClr val="tx1"/>
          </a:solidFill>
          <a:latin typeface="+mn-lt"/>
          <a:ea typeface="+mn-ea"/>
          <a:cs typeface="+mn-cs"/>
        </a:defRPr>
      </a:lvl5pPr>
      <a:lvl6pPr marL="2524407" indent="-229492" algn="l" defTabSz="917966" rtl="0" eaLnBrk="1" latinLnBrk="0" hangingPunct="1">
        <a:lnSpc>
          <a:spcPct val="90000"/>
        </a:lnSpc>
        <a:spcBef>
          <a:spcPts val="502"/>
        </a:spcBef>
        <a:buFont typeface="Arial" panose="020B0604020202020204" pitchFamily="34" charset="0"/>
        <a:buChar char="•"/>
        <a:defRPr sz="1807" kern="1200">
          <a:solidFill>
            <a:schemeClr val="tx1"/>
          </a:solidFill>
          <a:latin typeface="+mn-lt"/>
          <a:ea typeface="+mn-ea"/>
          <a:cs typeface="+mn-cs"/>
        </a:defRPr>
      </a:lvl6pPr>
      <a:lvl7pPr marL="2983390" indent="-229492" algn="l" defTabSz="917966" rtl="0" eaLnBrk="1" latinLnBrk="0" hangingPunct="1">
        <a:lnSpc>
          <a:spcPct val="90000"/>
        </a:lnSpc>
        <a:spcBef>
          <a:spcPts val="502"/>
        </a:spcBef>
        <a:buFont typeface="Arial" panose="020B0604020202020204" pitchFamily="34" charset="0"/>
        <a:buChar char="•"/>
        <a:defRPr sz="1807" kern="1200">
          <a:solidFill>
            <a:schemeClr val="tx1"/>
          </a:solidFill>
          <a:latin typeface="+mn-lt"/>
          <a:ea typeface="+mn-ea"/>
          <a:cs typeface="+mn-cs"/>
        </a:defRPr>
      </a:lvl7pPr>
      <a:lvl8pPr marL="3442373" indent="-229492" algn="l" defTabSz="917966" rtl="0" eaLnBrk="1" latinLnBrk="0" hangingPunct="1">
        <a:lnSpc>
          <a:spcPct val="90000"/>
        </a:lnSpc>
        <a:spcBef>
          <a:spcPts val="502"/>
        </a:spcBef>
        <a:buFont typeface="Arial" panose="020B0604020202020204" pitchFamily="34" charset="0"/>
        <a:buChar char="•"/>
        <a:defRPr sz="1807" kern="1200">
          <a:solidFill>
            <a:schemeClr val="tx1"/>
          </a:solidFill>
          <a:latin typeface="+mn-lt"/>
          <a:ea typeface="+mn-ea"/>
          <a:cs typeface="+mn-cs"/>
        </a:defRPr>
      </a:lvl8pPr>
      <a:lvl9pPr marL="3901356" indent="-229492" algn="l" defTabSz="917966" rtl="0" eaLnBrk="1" latinLnBrk="0" hangingPunct="1">
        <a:lnSpc>
          <a:spcPct val="90000"/>
        </a:lnSpc>
        <a:spcBef>
          <a:spcPts val="502"/>
        </a:spcBef>
        <a:buFont typeface="Arial" panose="020B0604020202020204" pitchFamily="34" charset="0"/>
        <a:buChar char="•"/>
        <a:defRPr sz="1807" kern="1200">
          <a:solidFill>
            <a:schemeClr val="tx1"/>
          </a:solidFill>
          <a:latin typeface="+mn-lt"/>
          <a:ea typeface="+mn-ea"/>
          <a:cs typeface="+mn-cs"/>
        </a:defRPr>
      </a:lvl9pPr>
    </p:bodyStyle>
    <p:otherStyle>
      <a:defPPr>
        <a:defRPr lang="en-US"/>
      </a:defPPr>
      <a:lvl1pPr marL="0" algn="l" defTabSz="917966" rtl="0" eaLnBrk="1" latinLnBrk="0" hangingPunct="1">
        <a:defRPr sz="1807" kern="1200">
          <a:solidFill>
            <a:schemeClr val="tx1"/>
          </a:solidFill>
          <a:latin typeface="+mn-lt"/>
          <a:ea typeface="+mn-ea"/>
          <a:cs typeface="+mn-cs"/>
        </a:defRPr>
      </a:lvl1pPr>
      <a:lvl2pPr marL="458983" algn="l" defTabSz="917966" rtl="0" eaLnBrk="1" latinLnBrk="0" hangingPunct="1">
        <a:defRPr sz="1807" kern="1200">
          <a:solidFill>
            <a:schemeClr val="tx1"/>
          </a:solidFill>
          <a:latin typeface="+mn-lt"/>
          <a:ea typeface="+mn-ea"/>
          <a:cs typeface="+mn-cs"/>
        </a:defRPr>
      </a:lvl2pPr>
      <a:lvl3pPr marL="917966" algn="l" defTabSz="917966" rtl="0" eaLnBrk="1" latinLnBrk="0" hangingPunct="1">
        <a:defRPr sz="1807" kern="1200">
          <a:solidFill>
            <a:schemeClr val="tx1"/>
          </a:solidFill>
          <a:latin typeface="+mn-lt"/>
          <a:ea typeface="+mn-ea"/>
          <a:cs typeface="+mn-cs"/>
        </a:defRPr>
      </a:lvl3pPr>
      <a:lvl4pPr marL="1376949" algn="l" defTabSz="917966" rtl="0" eaLnBrk="1" latinLnBrk="0" hangingPunct="1">
        <a:defRPr sz="1807" kern="1200">
          <a:solidFill>
            <a:schemeClr val="tx1"/>
          </a:solidFill>
          <a:latin typeface="+mn-lt"/>
          <a:ea typeface="+mn-ea"/>
          <a:cs typeface="+mn-cs"/>
        </a:defRPr>
      </a:lvl4pPr>
      <a:lvl5pPr marL="1835932" algn="l" defTabSz="917966" rtl="0" eaLnBrk="1" latinLnBrk="0" hangingPunct="1">
        <a:defRPr sz="1807" kern="1200">
          <a:solidFill>
            <a:schemeClr val="tx1"/>
          </a:solidFill>
          <a:latin typeface="+mn-lt"/>
          <a:ea typeface="+mn-ea"/>
          <a:cs typeface="+mn-cs"/>
        </a:defRPr>
      </a:lvl5pPr>
      <a:lvl6pPr marL="2294915" algn="l" defTabSz="917966" rtl="0" eaLnBrk="1" latinLnBrk="0" hangingPunct="1">
        <a:defRPr sz="1807" kern="1200">
          <a:solidFill>
            <a:schemeClr val="tx1"/>
          </a:solidFill>
          <a:latin typeface="+mn-lt"/>
          <a:ea typeface="+mn-ea"/>
          <a:cs typeface="+mn-cs"/>
        </a:defRPr>
      </a:lvl6pPr>
      <a:lvl7pPr marL="2753898" algn="l" defTabSz="917966" rtl="0" eaLnBrk="1" latinLnBrk="0" hangingPunct="1">
        <a:defRPr sz="1807" kern="1200">
          <a:solidFill>
            <a:schemeClr val="tx1"/>
          </a:solidFill>
          <a:latin typeface="+mn-lt"/>
          <a:ea typeface="+mn-ea"/>
          <a:cs typeface="+mn-cs"/>
        </a:defRPr>
      </a:lvl7pPr>
      <a:lvl8pPr marL="3212882" algn="l" defTabSz="917966" rtl="0" eaLnBrk="1" latinLnBrk="0" hangingPunct="1">
        <a:defRPr sz="1807" kern="1200">
          <a:solidFill>
            <a:schemeClr val="tx1"/>
          </a:solidFill>
          <a:latin typeface="+mn-lt"/>
          <a:ea typeface="+mn-ea"/>
          <a:cs typeface="+mn-cs"/>
        </a:defRPr>
      </a:lvl8pPr>
      <a:lvl9pPr marL="3671865" algn="l" defTabSz="917966" rtl="0" eaLnBrk="1" latinLnBrk="0" hangingPunct="1">
        <a:defRPr sz="1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3.jp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Elementi grafici, schermata, Carattere, grafica&#10;&#10;Descrizione generata automaticamente">
            <a:extLst>
              <a:ext uri="{FF2B5EF4-FFF2-40B4-BE49-F238E27FC236}">
                <a16:creationId xmlns:a16="http://schemas.microsoft.com/office/drawing/2014/main" id="{292BB850-1243-814E-522E-16DB319D66D7}"/>
              </a:ext>
            </a:extLst>
          </p:cNvPr>
          <p:cNvPicPr>
            <a:picLocks noChangeAspect="1"/>
          </p:cNvPicPr>
          <p:nvPr/>
        </p:nvPicPr>
        <p:blipFill>
          <a:blip r:embed="rId3"/>
          <a:stretch>
            <a:fillRect/>
          </a:stretch>
        </p:blipFill>
        <p:spPr>
          <a:xfrm>
            <a:off x="3756930" y="425842"/>
            <a:ext cx="8140412" cy="5868000"/>
          </a:xfrm>
          <a:prstGeom prst="rect">
            <a:avLst/>
          </a:prstGeom>
        </p:spPr>
      </p:pic>
      <p:sp>
        <p:nvSpPr>
          <p:cNvPr id="7" name="CasellaDiTesto 6">
            <a:extLst>
              <a:ext uri="{FF2B5EF4-FFF2-40B4-BE49-F238E27FC236}">
                <a16:creationId xmlns:a16="http://schemas.microsoft.com/office/drawing/2014/main" id="{2606FF4D-2710-9190-93E6-DC91A5A557F4}"/>
              </a:ext>
            </a:extLst>
          </p:cNvPr>
          <p:cNvSpPr txBox="1"/>
          <p:nvPr/>
        </p:nvSpPr>
        <p:spPr>
          <a:xfrm>
            <a:off x="255362" y="6184007"/>
            <a:ext cx="7496770" cy="772447"/>
          </a:xfrm>
          <a:prstGeom prst="rect">
            <a:avLst/>
          </a:prstGeom>
          <a:noFill/>
        </p:spPr>
        <p:txBody>
          <a:bodyPr wrap="square">
            <a:spAutoFit/>
          </a:bodyPr>
          <a:lstStyle/>
          <a:p>
            <a:r>
              <a:rPr lang="it-IT" sz="2209" b="1" dirty="0">
                <a:solidFill>
                  <a:srgbClr val="769C00">
                    <a:alpha val="50000"/>
                  </a:srgbClr>
                </a:solidFill>
                <a:latin typeface="Helvetica Neue" panose="02000503000000020004" pitchFamily="2" charset="0"/>
                <a:ea typeface="Helvetica Neue" panose="02000503000000020004" pitchFamily="2" charset="0"/>
                <a:cs typeface="Helvetica Neue" panose="02000503000000020004" pitchFamily="2" charset="0"/>
              </a:rPr>
              <a:t>CLIMATE CHANGE AND CULTURAL HERITAGE</a:t>
            </a:r>
            <a:endParaRPr lang="it-IT" sz="2209" b="1" spc="602" dirty="0">
              <a:solidFill>
                <a:srgbClr val="769C00">
                  <a:alpha val="50000"/>
                </a:srgbClr>
              </a:solidFill>
              <a:latin typeface="Helvetica Neue" panose="02000503000000020004" pitchFamily="2" charset="0"/>
              <a:ea typeface="Helvetica Neue" panose="02000503000000020004" pitchFamily="2" charset="0"/>
              <a:cs typeface="Helvetica Neue" panose="02000503000000020004" pitchFamily="2" charset="0"/>
            </a:endParaRPr>
          </a:p>
          <a:p>
            <a:r>
              <a:rPr lang="it-IT" sz="2209" b="1" spc="710" dirty="0">
                <a:solidFill>
                  <a:srgbClr val="769C00">
                    <a:alpha val="50000"/>
                  </a:srgbClr>
                </a:solidFill>
                <a:latin typeface="Helvetica Neue" panose="02000503000000020004" pitchFamily="2" charset="0"/>
                <a:ea typeface="Helvetica Neue" panose="02000503000000020004" pitchFamily="2" charset="0"/>
                <a:cs typeface="Helvetica Neue" panose="02000503000000020004" pitchFamily="2" charset="0"/>
              </a:rPr>
              <a:t>22 - 23 JUNE 2023 | CASERTA</a:t>
            </a:r>
          </a:p>
        </p:txBody>
      </p:sp>
      <p:sp>
        <p:nvSpPr>
          <p:cNvPr id="9" name="CasellaDiTesto 8">
            <a:extLst>
              <a:ext uri="{FF2B5EF4-FFF2-40B4-BE49-F238E27FC236}">
                <a16:creationId xmlns:a16="http://schemas.microsoft.com/office/drawing/2014/main" id="{9A2FAC8B-3787-9365-5EB1-5BF2EFB1D85C}"/>
              </a:ext>
            </a:extLst>
          </p:cNvPr>
          <p:cNvSpPr txBox="1"/>
          <p:nvPr/>
        </p:nvSpPr>
        <p:spPr>
          <a:xfrm>
            <a:off x="255362" y="5849665"/>
            <a:ext cx="7278205" cy="338554"/>
          </a:xfrm>
          <a:prstGeom prst="rect">
            <a:avLst/>
          </a:prstGeom>
          <a:noFill/>
        </p:spPr>
        <p:txBody>
          <a:bodyPr wrap="square">
            <a:spAutoFit/>
          </a:bodyPr>
          <a:lstStyle/>
          <a:p>
            <a:r>
              <a:rPr lang="it-IT" sz="1550" b="1" spc="1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IV INTERNATIONAL FORUM ON ARCHITECTURE AND URBANISM</a:t>
            </a:r>
          </a:p>
        </p:txBody>
      </p:sp>
      <p:pic>
        <p:nvPicPr>
          <p:cNvPr id="11" name="Immagine 10" descr="Immagine che contiene testo, Carattere, schermata, bianco&#10;&#10;Descrizione generata automaticamente">
            <a:extLst>
              <a:ext uri="{FF2B5EF4-FFF2-40B4-BE49-F238E27FC236}">
                <a16:creationId xmlns:a16="http://schemas.microsoft.com/office/drawing/2014/main" id="{89168D59-3242-6450-E7C5-821DD6D07B59}"/>
              </a:ext>
            </a:extLst>
          </p:cNvPr>
          <p:cNvPicPr>
            <a:picLocks noChangeAspect="1"/>
          </p:cNvPicPr>
          <p:nvPr/>
        </p:nvPicPr>
        <p:blipFill>
          <a:blip r:embed="rId4"/>
          <a:stretch>
            <a:fillRect/>
          </a:stretch>
        </p:blipFill>
        <p:spPr>
          <a:xfrm>
            <a:off x="8339958" y="6261126"/>
            <a:ext cx="3252656" cy="623747"/>
          </a:xfrm>
          <a:prstGeom prst="rect">
            <a:avLst/>
          </a:prstGeom>
        </p:spPr>
      </p:pic>
      <p:sp>
        <p:nvSpPr>
          <p:cNvPr id="2" name="CasellaDiTesto 1">
            <a:extLst>
              <a:ext uri="{FF2B5EF4-FFF2-40B4-BE49-F238E27FC236}">
                <a16:creationId xmlns:a16="http://schemas.microsoft.com/office/drawing/2014/main" id="{EC3BE81E-D49D-1246-191F-9136A427C9A7}"/>
              </a:ext>
            </a:extLst>
          </p:cNvPr>
          <p:cNvSpPr txBox="1">
            <a:spLocks noChangeAspect="1"/>
          </p:cNvSpPr>
          <p:nvPr/>
        </p:nvSpPr>
        <p:spPr>
          <a:xfrm>
            <a:off x="255363" y="534050"/>
            <a:ext cx="5423542" cy="2603703"/>
          </a:xfrm>
          <a:prstGeom prst="rect">
            <a:avLst/>
          </a:prstGeom>
          <a:noFill/>
        </p:spPr>
        <p:txBody>
          <a:bodyPr wrap="square" tIns="90000" bIns="90000" anchor="ctr" anchorCtr="0">
            <a:spAutoFit/>
          </a:bodyPr>
          <a:lstStyle/>
          <a:p>
            <a:pPr>
              <a:lnSpc>
                <a:spcPct val="107000"/>
              </a:lnSpc>
              <a:spcAft>
                <a:spcPts val="800"/>
              </a:spcAft>
            </a:pPr>
            <a:r>
              <a:rPr lang="en-GB" sz="2400" b="1"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b="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it-IT" sz="16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Università degli studi della Campania ‘’Luigi Vanvitelli’’</a:t>
            </a:r>
          </a:p>
        </p:txBody>
      </p:sp>
    </p:spTree>
    <p:extLst>
      <p:ext uri="{BB962C8B-B14F-4D97-AF65-F5344CB8AC3E}">
        <p14:creationId xmlns:p14="http://schemas.microsoft.com/office/powerpoint/2010/main" val="3745235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2"/>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3"/>
          <a:stretch>
            <a:fillRect/>
          </a:stretch>
        </p:blipFill>
        <p:spPr>
          <a:xfrm>
            <a:off x="10712658" y="6439801"/>
            <a:ext cx="1436967" cy="612000"/>
          </a:xfrm>
          <a:prstGeom prst="rect">
            <a:avLst/>
          </a:prstGeom>
        </p:spPr>
      </p:pic>
      <p:sp>
        <p:nvSpPr>
          <p:cNvPr id="22" name="CasellaDiTesto 21">
            <a:extLst>
              <a:ext uri="{FF2B5EF4-FFF2-40B4-BE49-F238E27FC236}">
                <a16:creationId xmlns:a16="http://schemas.microsoft.com/office/drawing/2014/main" id="{9C8BB7F8-F35B-D3E6-C370-E4AD74DDFAD7}"/>
              </a:ext>
            </a:extLst>
          </p:cNvPr>
          <p:cNvSpPr txBox="1">
            <a:spLocks noChangeAspect="1"/>
          </p:cNvSpPr>
          <p:nvPr/>
        </p:nvSpPr>
        <p:spPr>
          <a:xfrm>
            <a:off x="470051" y="115489"/>
            <a:ext cx="9449954" cy="548140"/>
          </a:xfrm>
          <a:prstGeom prst="rect">
            <a:avLst/>
          </a:prstGeom>
          <a:noFill/>
        </p:spPr>
        <p:txBody>
          <a:bodyPr wrap="square" lIns="91440" tIns="90000" rIns="91440" bIns="90000" anchor="ctr" anchorCtr="0">
            <a:spAutoFit/>
          </a:bodyPr>
          <a:lstStyle/>
          <a:p>
            <a:pPr>
              <a:lnSpc>
                <a:spcPct val="107000"/>
              </a:lnSpc>
              <a:spcAft>
                <a:spcPts val="800"/>
              </a:spcAft>
            </a:pPr>
            <a:r>
              <a:rPr lang="it-IT" sz="2400" b="1" dirty="0" err="1">
                <a:solidFill>
                  <a:schemeClr val="bg2">
                    <a:lumMod val="25000"/>
                  </a:schemeClr>
                </a:solidFill>
                <a:latin typeface="Helvetica Neue"/>
              </a:rPr>
              <a:t>Conclusions</a:t>
            </a:r>
            <a:endParaRPr lang="it-IT" sz="2400" b="1" dirty="0" err="1">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asellaDiTesto 3">
            <a:extLst>
              <a:ext uri="{FF2B5EF4-FFF2-40B4-BE49-F238E27FC236}">
                <a16:creationId xmlns:a16="http://schemas.microsoft.com/office/drawing/2014/main" id="{16629FFA-451C-7AD9-71FF-ECDC3BF3DD88}"/>
              </a:ext>
            </a:extLst>
          </p:cNvPr>
          <p:cNvSpPr txBox="1"/>
          <p:nvPr/>
        </p:nvSpPr>
        <p:spPr>
          <a:xfrm>
            <a:off x="498180" y="1102267"/>
            <a:ext cx="111112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Helvetica Neue"/>
              </a:rPr>
              <a:t>The results of the current study suggest that natural aspects can improve people’s judgements of potential urban spaces used for their leisure time.</a:t>
            </a:r>
          </a:p>
        </p:txBody>
      </p:sp>
      <p:sp>
        <p:nvSpPr>
          <p:cNvPr id="5" name="CasellaDiTesto 4">
            <a:extLst>
              <a:ext uri="{FF2B5EF4-FFF2-40B4-BE49-F238E27FC236}">
                <a16:creationId xmlns:a16="http://schemas.microsoft.com/office/drawing/2014/main" id="{8444B5A1-F662-2F15-89DE-C91EBBF670A4}"/>
              </a:ext>
            </a:extLst>
          </p:cNvPr>
          <p:cNvSpPr txBox="1"/>
          <p:nvPr/>
        </p:nvSpPr>
        <p:spPr>
          <a:xfrm>
            <a:off x="499797" y="4553577"/>
            <a:ext cx="111684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Helvetica Neue"/>
              </a:rPr>
              <a:t>Finally, the congruence found in the correlation between participants' feelings and ratings supports the idea that a human-centric approach that considers emotional factors is fundamental when assessing how people perceive audio-visual stimuli.</a:t>
            </a:r>
            <a:endParaRPr lang="it-IT" dirty="0"/>
          </a:p>
        </p:txBody>
      </p:sp>
      <p:sp>
        <p:nvSpPr>
          <p:cNvPr id="11" name="CasellaDiTesto 10">
            <a:extLst>
              <a:ext uri="{FF2B5EF4-FFF2-40B4-BE49-F238E27FC236}">
                <a16:creationId xmlns:a16="http://schemas.microsoft.com/office/drawing/2014/main" id="{030FF96F-054B-C19E-C421-CE1015C0CF67}"/>
              </a:ext>
            </a:extLst>
          </p:cNvPr>
          <p:cNvSpPr txBox="1"/>
          <p:nvPr/>
        </p:nvSpPr>
        <p:spPr>
          <a:xfrm>
            <a:off x="470674" y="2188536"/>
            <a:ext cx="111112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Helvetica Neue"/>
              </a:rPr>
              <a:t>Natural elements (both visual and auditory) can be important factors in isolating relaxing spaces from road traffic noise.</a:t>
            </a:r>
          </a:p>
        </p:txBody>
      </p:sp>
      <p:sp>
        <p:nvSpPr>
          <p:cNvPr id="12" name="CasellaDiTesto 11">
            <a:extLst>
              <a:ext uri="{FF2B5EF4-FFF2-40B4-BE49-F238E27FC236}">
                <a16:creationId xmlns:a16="http://schemas.microsoft.com/office/drawing/2014/main" id="{8DB0E7E2-F3B7-3CBC-BD7F-CC17FD9C3D98}"/>
              </a:ext>
            </a:extLst>
          </p:cNvPr>
          <p:cNvSpPr txBox="1"/>
          <p:nvPr/>
        </p:nvSpPr>
        <p:spPr>
          <a:xfrm>
            <a:off x="470051" y="3212928"/>
            <a:ext cx="111684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Helvetica Neue"/>
              </a:rPr>
              <a:t>Interestingly, not only natural elements but also anthropic sound can intervene in enhancing environments. The Concrete Park was rated significantly better when combined with Piano music. This indicates that special attention should be paid to the acoustic aspect of environments where the addition of green elements is limited.</a:t>
            </a:r>
          </a:p>
          <a:p>
            <a:pPr algn="just"/>
            <a:endParaRPr lang="en-US" dirty="0">
              <a:latin typeface="Helvetica Neue"/>
            </a:endParaRPr>
          </a:p>
        </p:txBody>
      </p:sp>
      <p:sp>
        <p:nvSpPr>
          <p:cNvPr id="14" name="Freccia a destra rientrata 13"/>
          <p:cNvSpPr/>
          <p:nvPr/>
        </p:nvSpPr>
        <p:spPr>
          <a:xfrm>
            <a:off x="0" y="0"/>
            <a:ext cx="462337" cy="778362"/>
          </a:xfrm>
          <a:prstGeom prst="notchedRightArrow">
            <a:avLst>
              <a:gd name="adj1" fmla="val 50000"/>
              <a:gd name="adj2" fmla="val 100000"/>
            </a:avLst>
          </a:prstGeom>
          <a:solidFill>
            <a:srgbClr val="DFE6CA"/>
          </a:solidFill>
          <a:ln>
            <a:solidFill>
              <a:srgbClr val="DFE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1783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2"/>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3"/>
          <a:stretch>
            <a:fillRect/>
          </a:stretch>
        </p:blipFill>
        <p:spPr>
          <a:xfrm>
            <a:off x="10712658" y="6439801"/>
            <a:ext cx="1436967" cy="612000"/>
          </a:xfrm>
          <a:prstGeom prst="rect">
            <a:avLst/>
          </a:prstGeom>
        </p:spPr>
      </p:pic>
      <p:sp>
        <p:nvSpPr>
          <p:cNvPr id="12" name="CasellaDiTesto 11">
            <a:extLst>
              <a:ext uri="{FF2B5EF4-FFF2-40B4-BE49-F238E27FC236}">
                <a16:creationId xmlns:a16="http://schemas.microsoft.com/office/drawing/2014/main" id="{8DB0E7E2-F3B7-3CBC-BD7F-CC17FD9C3D98}"/>
              </a:ext>
            </a:extLst>
          </p:cNvPr>
          <p:cNvSpPr txBox="1"/>
          <p:nvPr/>
        </p:nvSpPr>
        <p:spPr>
          <a:xfrm>
            <a:off x="76536" y="2491040"/>
            <a:ext cx="1207780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latin typeface="Helvetica Neue"/>
              </a:rPr>
              <a:t>THANK YOU!</a:t>
            </a:r>
            <a:endParaRPr lang="it-IT" sz="9600" dirty="0">
              <a:ea typeface="Calibri" panose="020F0502020204030204"/>
              <a:cs typeface="Calibri" panose="020F0502020204030204"/>
            </a:endParaRPr>
          </a:p>
        </p:txBody>
      </p:sp>
    </p:spTree>
    <p:extLst>
      <p:ext uri="{BB962C8B-B14F-4D97-AF65-F5344CB8AC3E}">
        <p14:creationId xmlns:p14="http://schemas.microsoft.com/office/powerpoint/2010/main" val="2673713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2"/>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3"/>
          <a:stretch>
            <a:fillRect/>
          </a:stretch>
        </p:blipFill>
        <p:spPr>
          <a:xfrm>
            <a:off x="10712658" y="6439801"/>
            <a:ext cx="1436967" cy="612000"/>
          </a:xfrm>
          <a:prstGeom prst="rect">
            <a:avLst/>
          </a:prstGeom>
        </p:spPr>
      </p:pic>
      <p:sp>
        <p:nvSpPr>
          <p:cNvPr id="4" name="CasellaDiTesto 3">
            <a:extLst>
              <a:ext uri="{FF2B5EF4-FFF2-40B4-BE49-F238E27FC236}">
                <a16:creationId xmlns:a16="http://schemas.microsoft.com/office/drawing/2014/main" id="{D0E5F417-868B-3816-19C1-5D362DC87FE4}"/>
              </a:ext>
            </a:extLst>
          </p:cNvPr>
          <p:cNvSpPr txBox="1"/>
          <p:nvPr/>
        </p:nvSpPr>
        <p:spPr>
          <a:xfrm>
            <a:off x="144527" y="1494919"/>
            <a:ext cx="5757509" cy="3693319"/>
          </a:xfrm>
          <a:prstGeom prst="rect">
            <a:avLst/>
          </a:prstGeom>
          <a:noFill/>
        </p:spPr>
        <p:txBody>
          <a:bodyPr wrap="square" rtlCol="0">
            <a:spAutoFit/>
          </a:bodyPr>
          <a:lstStyle/>
          <a:p>
            <a:pPr algn="just"/>
            <a:r>
              <a:rPr lang="en-US" sz="1800" dirty="0">
                <a:effectLst/>
                <a:latin typeface="Helvetica Neue" panose="02000503000000020004"/>
                <a:ea typeface="Calibri" panose="020F0502020204030204" pitchFamily="34" charset="0"/>
                <a:cs typeface="Times New Roman" panose="02020603050405020304" pitchFamily="18" charset="0"/>
              </a:rPr>
              <a:t>City dwellers are typically surrounded by a multitude of activities due to the densification of urban areas.</a:t>
            </a:r>
          </a:p>
          <a:p>
            <a:pPr algn="just"/>
            <a:endParaRPr lang="en-US" dirty="0">
              <a:latin typeface="Helvetica Neue" panose="02000503000000020004"/>
              <a:ea typeface="Calibri" panose="020F0502020204030204" pitchFamily="34" charset="0"/>
              <a:cs typeface="Times New Roman" panose="02020603050405020304" pitchFamily="18" charset="0"/>
            </a:endParaRPr>
          </a:p>
          <a:p>
            <a:pPr algn="just"/>
            <a:r>
              <a:rPr lang="en-US" sz="1800" dirty="0">
                <a:effectLst/>
                <a:latin typeface="Helvetica Neue" panose="02000503000000020004"/>
                <a:ea typeface="Calibri" panose="020F0502020204030204" pitchFamily="34" charset="0"/>
                <a:cs typeface="Times New Roman" panose="02020603050405020304" pitchFamily="18" charset="0"/>
              </a:rPr>
              <a:t>This has led to the multiplication of noise sources that people are exposed to in their daily lives.</a:t>
            </a:r>
          </a:p>
          <a:p>
            <a:pPr algn="just"/>
            <a:endParaRPr lang="en-US" sz="1800" dirty="0">
              <a:effectLst/>
              <a:latin typeface="Helvetica Neue" panose="02000503000000020004"/>
              <a:ea typeface="Calibri" panose="020F0502020204030204" pitchFamily="34" charset="0"/>
              <a:cs typeface="Times New Roman" panose="02020603050405020304" pitchFamily="18" charset="0"/>
            </a:endParaRPr>
          </a:p>
          <a:p>
            <a:pPr algn="just"/>
            <a:r>
              <a:rPr lang="en-US" dirty="0">
                <a:latin typeface="Helvetica Neue" panose="02000503000000020004"/>
                <a:ea typeface="Calibri" panose="020F0502020204030204" pitchFamily="34" charset="0"/>
                <a:cs typeface="Times New Roman" panose="02020603050405020304" pitchFamily="18" charset="0"/>
              </a:rPr>
              <a:t>R</a:t>
            </a:r>
            <a:r>
              <a:rPr lang="en-US" sz="1800" dirty="0">
                <a:effectLst/>
                <a:latin typeface="Helvetica Neue" panose="02000503000000020004"/>
                <a:ea typeface="Calibri" panose="020F0502020204030204" pitchFamily="34" charset="0"/>
                <a:cs typeface="Times New Roman" panose="02020603050405020304" pitchFamily="18" charset="0"/>
              </a:rPr>
              <a:t>oad traffic is one of the main threats to human well-being in cities.</a:t>
            </a:r>
          </a:p>
          <a:p>
            <a:pPr algn="just"/>
            <a:endParaRPr lang="en-US" sz="1800" dirty="0">
              <a:effectLst/>
              <a:latin typeface="Helvetica Neue" panose="02000503000000020004"/>
              <a:ea typeface="Calibri" panose="020F0502020204030204" pitchFamily="34" charset="0"/>
              <a:cs typeface="Times New Roman" panose="02020603050405020304" pitchFamily="18" charset="0"/>
            </a:endParaRPr>
          </a:p>
          <a:p>
            <a:pPr algn="just"/>
            <a:r>
              <a:rPr lang="en-US" sz="1800" dirty="0">
                <a:effectLst/>
                <a:latin typeface="Helvetica Neue" panose="02000503000000020004"/>
                <a:ea typeface="Calibri" panose="020F0502020204030204" pitchFamily="34" charset="0"/>
                <a:cs typeface="Times New Roman" panose="02020603050405020304" pitchFamily="18" charset="0"/>
              </a:rPr>
              <a:t>Studies highlighted various adverse impacts of noise exposure on well-being and health, such as sleep disturbance (</a:t>
            </a:r>
            <a:r>
              <a:rPr lang="en-US" sz="1800" dirty="0" err="1">
                <a:effectLst/>
                <a:latin typeface="Helvetica Neue" panose="02000503000000020004"/>
                <a:ea typeface="Calibri" panose="020F0502020204030204" pitchFamily="34" charset="0"/>
                <a:cs typeface="Times New Roman" panose="02020603050405020304" pitchFamily="18" charset="0"/>
              </a:rPr>
              <a:t>Muzet</a:t>
            </a:r>
            <a:r>
              <a:rPr lang="en-US" sz="1800" dirty="0">
                <a:effectLst/>
                <a:latin typeface="Helvetica Neue" panose="02000503000000020004"/>
                <a:ea typeface="Calibri" panose="020F0502020204030204" pitchFamily="34" charset="0"/>
                <a:cs typeface="Times New Roman" panose="02020603050405020304" pitchFamily="18" charset="0"/>
              </a:rPr>
              <a:t>, 2007), annoyance (</a:t>
            </a:r>
            <a:r>
              <a:rPr lang="en-US" sz="1800" dirty="0" err="1">
                <a:effectLst/>
                <a:latin typeface="Helvetica Neue" panose="02000503000000020004"/>
                <a:ea typeface="Calibri" panose="020F0502020204030204" pitchFamily="34" charset="0"/>
                <a:cs typeface="Times New Roman" panose="02020603050405020304" pitchFamily="18" charset="0"/>
              </a:rPr>
              <a:t>Miedema</a:t>
            </a:r>
            <a:r>
              <a:rPr lang="en-US" sz="1800" dirty="0">
                <a:effectLst/>
                <a:latin typeface="Helvetica Neue" panose="02000503000000020004"/>
                <a:ea typeface="Calibri" panose="020F0502020204030204" pitchFamily="34" charset="0"/>
                <a:cs typeface="Times New Roman" panose="02020603050405020304" pitchFamily="18" charset="0"/>
              </a:rPr>
              <a:t>, 2001), and hypertension (Petri, 2021).</a:t>
            </a:r>
            <a:endParaRPr lang="en-GB" dirty="0">
              <a:latin typeface="Helvetica Neue" panose="02000503000000020004"/>
            </a:endParaRPr>
          </a:p>
        </p:txBody>
      </p:sp>
      <p:pic>
        <p:nvPicPr>
          <p:cNvPr id="9" name="Immagine 8" descr="Immagine che contiene edificio, testo, Palazzo, cielo&#10;&#10;Descrizione generata automaticamente">
            <a:extLst>
              <a:ext uri="{FF2B5EF4-FFF2-40B4-BE49-F238E27FC236}">
                <a16:creationId xmlns:a16="http://schemas.microsoft.com/office/drawing/2014/main" id="{6BE2078A-D504-3E1E-9154-505DC26F1C44}"/>
              </a:ext>
            </a:extLst>
          </p:cNvPr>
          <p:cNvPicPr>
            <a:picLocks noChangeAspect="1"/>
          </p:cNvPicPr>
          <p:nvPr/>
        </p:nvPicPr>
        <p:blipFill rotWithShape="1">
          <a:blip r:embed="rId4"/>
          <a:srcRect t="7420" b="18008"/>
          <a:stretch/>
        </p:blipFill>
        <p:spPr>
          <a:xfrm>
            <a:off x="6110505" y="1492171"/>
            <a:ext cx="5640639" cy="3391830"/>
          </a:xfrm>
          <a:prstGeom prst="rect">
            <a:avLst/>
          </a:prstGeom>
        </p:spPr>
      </p:pic>
      <p:sp>
        <p:nvSpPr>
          <p:cNvPr id="6" name="Freccia a destra rientrata 5"/>
          <p:cNvSpPr/>
          <p:nvPr/>
        </p:nvSpPr>
        <p:spPr>
          <a:xfrm>
            <a:off x="0" y="0"/>
            <a:ext cx="462337" cy="778362"/>
          </a:xfrm>
          <a:prstGeom prst="notchedRightArrow">
            <a:avLst>
              <a:gd name="adj1" fmla="val 50000"/>
              <a:gd name="adj2" fmla="val 100000"/>
            </a:avLst>
          </a:prstGeom>
          <a:solidFill>
            <a:srgbClr val="DFE6CA"/>
          </a:solidFill>
          <a:ln>
            <a:solidFill>
              <a:srgbClr val="DFE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a:extLst>
              <a:ext uri="{FF2B5EF4-FFF2-40B4-BE49-F238E27FC236}">
                <a16:creationId xmlns:a16="http://schemas.microsoft.com/office/drawing/2014/main" id="{FE9A6152-E068-19CD-28B5-3D2456DB4765}"/>
              </a:ext>
            </a:extLst>
          </p:cNvPr>
          <p:cNvSpPr txBox="1">
            <a:spLocks noChangeAspect="1"/>
          </p:cNvSpPr>
          <p:nvPr/>
        </p:nvSpPr>
        <p:spPr>
          <a:xfrm>
            <a:off x="418684" y="118757"/>
            <a:ext cx="9449954" cy="548140"/>
          </a:xfrm>
          <a:prstGeom prst="rect">
            <a:avLst/>
          </a:prstGeom>
          <a:noFill/>
        </p:spPr>
        <p:txBody>
          <a:bodyPr wrap="square" tIns="90000" bIns="90000" anchor="ctr" anchorCtr="0">
            <a:spAutoFit/>
          </a:bodyPr>
          <a:lstStyle/>
          <a:p>
            <a:pPr>
              <a:lnSpc>
                <a:spcPct val="107000"/>
              </a:lnSpc>
              <a:spcAft>
                <a:spcPts val="800"/>
              </a:spcAft>
            </a:pPr>
            <a:r>
              <a:rPr lang="it-IT" sz="2400" b="1" dirty="0" err="1">
                <a:solidFill>
                  <a:schemeClr val="bg2">
                    <a:lumMod val="25000"/>
                  </a:schemeClr>
                </a:solidFill>
                <a:latin typeface="Helvetica Neue" panose="02000503000000020004" pitchFamily="2" charset="0"/>
              </a:rPr>
              <a:t>Introduction</a:t>
            </a:r>
            <a:endParaRPr lang="it-IT" sz="24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614352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2"/>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3"/>
          <a:stretch>
            <a:fillRect/>
          </a:stretch>
        </p:blipFill>
        <p:spPr>
          <a:xfrm>
            <a:off x="10712658" y="6439801"/>
            <a:ext cx="1436967" cy="612000"/>
          </a:xfrm>
          <a:prstGeom prst="rect">
            <a:avLst/>
          </a:prstGeom>
        </p:spPr>
      </p:pic>
      <p:sp>
        <p:nvSpPr>
          <p:cNvPr id="4" name="CasellaDiTesto 3">
            <a:extLst>
              <a:ext uri="{FF2B5EF4-FFF2-40B4-BE49-F238E27FC236}">
                <a16:creationId xmlns:a16="http://schemas.microsoft.com/office/drawing/2014/main" id="{D0E5F417-868B-3816-19C1-5D362DC87FE4}"/>
              </a:ext>
            </a:extLst>
          </p:cNvPr>
          <p:cNvSpPr txBox="1"/>
          <p:nvPr/>
        </p:nvSpPr>
        <p:spPr>
          <a:xfrm>
            <a:off x="213290" y="1257553"/>
            <a:ext cx="5284985" cy="4247317"/>
          </a:xfrm>
          <a:prstGeom prst="rect">
            <a:avLst/>
          </a:prstGeom>
          <a:noFill/>
        </p:spPr>
        <p:txBody>
          <a:bodyPr wrap="square" lIns="91440" tIns="45720" rIns="91440" bIns="45720" rtlCol="0" anchor="t">
            <a:spAutoFit/>
          </a:bodyPr>
          <a:lstStyle/>
          <a:p>
            <a:pPr algn="just"/>
            <a:r>
              <a:rPr lang="en-US" dirty="0">
                <a:latin typeface="Helvetica Neue" panose="02000503000000020004"/>
                <a:ea typeface="Calibri" panose="020F0502020204030204" pitchFamily="34" charset="0"/>
                <a:cs typeface="Times New Roman" panose="02020603050405020304" pitchFamily="18" charset="0"/>
              </a:rPr>
              <a:t>Natural element, both visual (e.g., the presence of plants, trees, or water) or auditory (e.g., bird song, water sound, tree leaves rustling in the wind), are known to affect peoples’ well-being and capabilities to restore cognitive resources (Franco, 2017).</a:t>
            </a:r>
          </a:p>
          <a:p>
            <a:pPr algn="just"/>
            <a:endParaRPr lang="en-US" dirty="0">
              <a:latin typeface="Helvetica Neue" panose="02000503000000020004"/>
              <a:ea typeface="Calibri" panose="020F0502020204030204" pitchFamily="34" charset="0"/>
              <a:cs typeface="Times New Roman" panose="02020603050405020304" pitchFamily="18" charset="0"/>
            </a:endParaRPr>
          </a:p>
          <a:p>
            <a:pPr algn="just"/>
            <a:r>
              <a:rPr lang="en-US" dirty="0">
                <a:latin typeface="Helvetica Neue" panose="02000503000000020004"/>
                <a:ea typeface="Calibri"/>
                <a:cs typeface="Times New Roman"/>
              </a:rPr>
              <a:t>Annoying auditory experiences due to traffic noise in urban areas were judged less annoying when combined with a natural visual context than with an urban scene (</a:t>
            </a:r>
            <a:r>
              <a:rPr lang="en-US" dirty="0" err="1">
                <a:latin typeface="Helvetica Neue" panose="02000503000000020004"/>
                <a:ea typeface="Calibri"/>
                <a:cs typeface="Times New Roman"/>
              </a:rPr>
              <a:t>Viollon</a:t>
            </a:r>
            <a:r>
              <a:rPr lang="en-US" dirty="0">
                <a:latin typeface="Helvetica Neue" panose="02000503000000020004"/>
                <a:ea typeface="Calibri"/>
                <a:cs typeface="Times New Roman"/>
              </a:rPr>
              <a:t>, 2002).</a:t>
            </a:r>
          </a:p>
          <a:p>
            <a:pPr algn="just"/>
            <a:endParaRPr lang="en-US" dirty="0">
              <a:latin typeface="Helvetica Neue" panose="02000503000000020004"/>
              <a:ea typeface="Calibri" panose="020F0502020204030204" pitchFamily="34" charset="0"/>
              <a:cs typeface="Times New Roman" panose="02020603050405020304" pitchFamily="18" charset="0"/>
            </a:endParaRPr>
          </a:p>
          <a:p>
            <a:pPr algn="just"/>
            <a:r>
              <a:rPr lang="en-US" dirty="0">
                <a:latin typeface="Helvetica Neue" panose="02000503000000020004"/>
                <a:ea typeface="Calibri"/>
                <a:cs typeface="Times New Roman"/>
              </a:rPr>
              <a:t>The use of informational sound masking with water sounds was considered less restorative if congruent visual element were not well recognized (Masullo, 2021b). </a:t>
            </a:r>
            <a:endParaRPr lang="en-GB" dirty="0">
              <a:latin typeface="Helvetica Neue" panose="02000503000000020004"/>
              <a:ea typeface="Calibri" panose="020F0502020204030204" pitchFamily="34" charset="0"/>
              <a:cs typeface="Times New Roman" panose="02020603050405020304" pitchFamily="18" charset="0"/>
            </a:endParaRPr>
          </a:p>
        </p:txBody>
      </p:sp>
      <p:pic>
        <p:nvPicPr>
          <p:cNvPr id="10" name="Immagine 9" descr="Immagine che contiene cielo, cartone animato, Animazione&#10;&#10;Descrizione generata automaticamente">
            <a:extLst>
              <a:ext uri="{FF2B5EF4-FFF2-40B4-BE49-F238E27FC236}">
                <a16:creationId xmlns:a16="http://schemas.microsoft.com/office/drawing/2014/main" id="{F1803C7F-394F-9F38-C555-23B758D62271}"/>
              </a:ext>
            </a:extLst>
          </p:cNvPr>
          <p:cNvPicPr>
            <a:picLocks noChangeAspect="1"/>
          </p:cNvPicPr>
          <p:nvPr/>
        </p:nvPicPr>
        <p:blipFill>
          <a:blip r:embed="rId4"/>
          <a:stretch>
            <a:fillRect/>
          </a:stretch>
        </p:blipFill>
        <p:spPr>
          <a:xfrm>
            <a:off x="5735965" y="1510141"/>
            <a:ext cx="6295718" cy="3538276"/>
          </a:xfrm>
          <a:prstGeom prst="rect">
            <a:avLst/>
          </a:prstGeom>
        </p:spPr>
      </p:pic>
      <p:sp>
        <p:nvSpPr>
          <p:cNvPr id="14" name="CasellaDiTesto 13">
            <a:extLst>
              <a:ext uri="{FF2B5EF4-FFF2-40B4-BE49-F238E27FC236}">
                <a16:creationId xmlns:a16="http://schemas.microsoft.com/office/drawing/2014/main" id="{FE9A6152-E068-19CD-28B5-3D2456DB4765}"/>
              </a:ext>
            </a:extLst>
          </p:cNvPr>
          <p:cNvSpPr txBox="1">
            <a:spLocks noChangeAspect="1"/>
          </p:cNvSpPr>
          <p:nvPr/>
        </p:nvSpPr>
        <p:spPr>
          <a:xfrm>
            <a:off x="418684" y="118757"/>
            <a:ext cx="9449954" cy="548140"/>
          </a:xfrm>
          <a:prstGeom prst="rect">
            <a:avLst/>
          </a:prstGeom>
          <a:noFill/>
        </p:spPr>
        <p:txBody>
          <a:bodyPr wrap="square" tIns="90000" bIns="90000" anchor="ctr" anchorCtr="0">
            <a:spAutoFit/>
          </a:bodyPr>
          <a:lstStyle/>
          <a:p>
            <a:pPr>
              <a:lnSpc>
                <a:spcPct val="107000"/>
              </a:lnSpc>
              <a:spcAft>
                <a:spcPts val="800"/>
              </a:spcAft>
            </a:pPr>
            <a:r>
              <a:rPr lang="it-IT" sz="2400" b="1" dirty="0" err="1">
                <a:solidFill>
                  <a:schemeClr val="bg2">
                    <a:lumMod val="25000"/>
                  </a:schemeClr>
                </a:solidFill>
                <a:latin typeface="Helvetica Neue" panose="02000503000000020004" pitchFamily="2" charset="0"/>
              </a:rPr>
              <a:t>Introduction</a:t>
            </a:r>
            <a:endParaRPr lang="it-IT" sz="24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Freccia a destra rientrata 8"/>
          <p:cNvSpPr/>
          <p:nvPr/>
        </p:nvSpPr>
        <p:spPr>
          <a:xfrm>
            <a:off x="0" y="0"/>
            <a:ext cx="462337" cy="778362"/>
          </a:xfrm>
          <a:prstGeom prst="notchedRightArrow">
            <a:avLst>
              <a:gd name="adj1" fmla="val 50000"/>
              <a:gd name="adj2" fmla="val 100000"/>
            </a:avLst>
          </a:prstGeom>
          <a:solidFill>
            <a:srgbClr val="DFE6CA"/>
          </a:solidFill>
          <a:ln>
            <a:solidFill>
              <a:srgbClr val="DFE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5141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2"/>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3"/>
          <a:stretch>
            <a:fillRect/>
          </a:stretch>
        </p:blipFill>
        <p:spPr>
          <a:xfrm>
            <a:off x="10712658" y="6439801"/>
            <a:ext cx="1436967" cy="612000"/>
          </a:xfrm>
          <a:prstGeom prst="rect">
            <a:avLst/>
          </a:prstGeom>
        </p:spPr>
      </p:pic>
      <p:sp>
        <p:nvSpPr>
          <p:cNvPr id="4" name="CasellaDiTesto 3">
            <a:extLst>
              <a:ext uri="{FF2B5EF4-FFF2-40B4-BE49-F238E27FC236}">
                <a16:creationId xmlns:a16="http://schemas.microsoft.com/office/drawing/2014/main" id="{D0E5F417-868B-3816-19C1-5D362DC87FE4}"/>
              </a:ext>
            </a:extLst>
          </p:cNvPr>
          <p:cNvSpPr txBox="1"/>
          <p:nvPr/>
        </p:nvSpPr>
        <p:spPr>
          <a:xfrm>
            <a:off x="145599" y="670030"/>
            <a:ext cx="12018476" cy="1193447"/>
          </a:xfrm>
          <a:prstGeom prst="rect">
            <a:avLst/>
          </a:prstGeom>
          <a:noFill/>
        </p:spPr>
        <p:txBody>
          <a:bodyPr wrap="square" lIns="91440" tIns="45720" rIns="91440" bIns="45720" rtlCol="0" anchor="t">
            <a:spAutoFit/>
          </a:bodyPr>
          <a:lstStyle>
            <a:defPPr>
              <a:defRPr lang="en-US"/>
            </a:defPPr>
            <a:lvl1pPr>
              <a:defRPr>
                <a:latin typeface="Helvetica Neue" panose="02000503000000020004"/>
                <a:cs typeface="Times New Roman" panose="02020603050405020304" pitchFamily="18" charset="0"/>
              </a:defRPr>
            </a:lvl1pPr>
          </a:lstStyle>
          <a:p>
            <a:r>
              <a:rPr lang="en-US" dirty="0">
                <a:ea typeface="Calibri" panose="020F0502020204030204" pitchFamily="34" charset="0"/>
              </a:rPr>
              <a:t>The present study aims at identifying how auditory and visual aspects influence each other and how their combination modulates the negative effect caused by road traffic noise. To this aim, f</a:t>
            </a:r>
            <a:r>
              <a:rPr lang="en-GB" dirty="0">
                <a:ea typeface="Calibri" panose="020F0502020204030204" pitchFamily="34" charset="0"/>
              </a:rPr>
              <a:t>our visual and audio stimuli were combined:</a:t>
            </a:r>
          </a:p>
          <a:p>
            <a:endParaRPr lang="en-GB" dirty="0">
              <a:ea typeface="Calibri" panose="020F0502020204030204" pitchFamily="34" charset="0"/>
            </a:endParaRPr>
          </a:p>
        </p:txBody>
      </p:sp>
      <p:sp>
        <p:nvSpPr>
          <p:cNvPr id="22" name="CasellaDiTesto 21">
            <a:extLst>
              <a:ext uri="{FF2B5EF4-FFF2-40B4-BE49-F238E27FC236}">
                <a16:creationId xmlns:a16="http://schemas.microsoft.com/office/drawing/2014/main" id="{9C8BB7F8-F35B-D3E6-C370-E4AD74DDFAD7}"/>
              </a:ext>
            </a:extLst>
          </p:cNvPr>
          <p:cNvSpPr txBox="1">
            <a:spLocks noChangeAspect="1"/>
          </p:cNvSpPr>
          <p:nvPr/>
        </p:nvSpPr>
        <p:spPr>
          <a:xfrm>
            <a:off x="418685" y="121890"/>
            <a:ext cx="9449954" cy="548140"/>
          </a:xfrm>
          <a:prstGeom prst="rect">
            <a:avLst/>
          </a:prstGeom>
          <a:noFill/>
        </p:spPr>
        <p:txBody>
          <a:bodyPr wrap="square" lIns="91440" tIns="90000" rIns="91440" bIns="90000" anchor="ctr" anchorCtr="0">
            <a:spAutoFit/>
          </a:bodyPr>
          <a:lstStyle/>
          <a:p>
            <a:pPr>
              <a:lnSpc>
                <a:spcPct val="107000"/>
              </a:lnSpc>
              <a:spcAft>
                <a:spcPts val="800"/>
              </a:spcAft>
            </a:pPr>
            <a:r>
              <a:rPr lang="en-US" altLang="zh-CN" sz="2400" b="1" dirty="0">
                <a:solidFill>
                  <a:schemeClr val="bg2">
                    <a:lumMod val="25000"/>
                  </a:schemeClr>
                </a:solidFill>
                <a:latin typeface="Helvetica Neue"/>
              </a:rPr>
              <a:t>Research Design</a:t>
            </a:r>
            <a:endParaRPr lang="it-IT" sz="24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asellaDiTesto 4">
            <a:extLst>
              <a:ext uri="{FF2B5EF4-FFF2-40B4-BE49-F238E27FC236}">
                <a16:creationId xmlns:a16="http://schemas.microsoft.com/office/drawing/2014/main" id="{5EF130FA-0C2F-B864-83A1-BE569C548AF0}"/>
              </a:ext>
            </a:extLst>
          </p:cNvPr>
          <p:cNvSpPr txBox="1">
            <a:spLocks noChangeAspect="1"/>
          </p:cNvSpPr>
          <p:nvPr/>
        </p:nvSpPr>
        <p:spPr>
          <a:xfrm>
            <a:off x="145599" y="1274794"/>
            <a:ext cx="3278343" cy="42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it-IT" sz="2000" b="1" dirty="0">
                <a:latin typeface="Helvetica Neue" panose="02000503000000020004"/>
                <a:ea typeface="Calibri"/>
                <a:cs typeface="Times New Roman"/>
              </a:rPr>
              <a:t>1</a:t>
            </a:r>
            <a:r>
              <a:rPr lang="zh-CN" altLang="en-US" sz="2000" b="1" dirty="0">
                <a:latin typeface="Helvetica Neue" panose="02000503000000020004"/>
                <a:ea typeface="Calibri"/>
                <a:cs typeface="Times New Roman"/>
              </a:rPr>
              <a:t> </a:t>
            </a:r>
            <a:r>
              <a:rPr lang="it-IT" sz="2000" b="1" dirty="0">
                <a:latin typeface="Helvetica Neue" panose="02000503000000020004"/>
                <a:ea typeface="Calibri"/>
                <a:cs typeface="Times New Roman"/>
              </a:rPr>
              <a:t>Visual </a:t>
            </a:r>
            <a:r>
              <a:rPr lang="it-IT" sz="2000" b="1" dirty="0" err="1">
                <a:latin typeface="Helvetica Neue" panose="02000503000000020004"/>
                <a:ea typeface="Calibri"/>
                <a:cs typeface="Times New Roman"/>
              </a:rPr>
              <a:t>stimuli</a:t>
            </a:r>
            <a:endParaRPr lang="it-IT" sz="2000" b="1" dirty="0">
              <a:latin typeface="Helvetica Neue" panose="02000503000000020004"/>
              <a:ea typeface="Calibri"/>
              <a:cs typeface="Times New Roman"/>
            </a:endParaRPr>
          </a:p>
        </p:txBody>
      </p:sp>
      <p:pic>
        <p:nvPicPr>
          <p:cNvPr id="15" name="Immagine 15" descr="Immagine che contiene testo, cielo, erba, aria aperta&#10;&#10;Descrizione generata automaticamente">
            <a:extLst>
              <a:ext uri="{FF2B5EF4-FFF2-40B4-BE49-F238E27FC236}">
                <a16:creationId xmlns:a16="http://schemas.microsoft.com/office/drawing/2014/main" id="{CE63CC5B-57F0-C34E-D13F-E00B0001D32A}"/>
              </a:ext>
            </a:extLst>
          </p:cNvPr>
          <p:cNvPicPr>
            <a:picLocks noChangeAspect="1"/>
          </p:cNvPicPr>
          <p:nvPr/>
        </p:nvPicPr>
        <p:blipFill>
          <a:blip r:embed="rId4"/>
          <a:stretch>
            <a:fillRect/>
          </a:stretch>
        </p:blipFill>
        <p:spPr>
          <a:xfrm>
            <a:off x="4983190" y="1848526"/>
            <a:ext cx="7166435" cy="3474659"/>
          </a:xfrm>
          <a:prstGeom prst="rect">
            <a:avLst/>
          </a:prstGeom>
        </p:spPr>
      </p:pic>
      <p:sp>
        <p:nvSpPr>
          <p:cNvPr id="16" name="CasellaDiTesto 15">
            <a:extLst>
              <a:ext uri="{FF2B5EF4-FFF2-40B4-BE49-F238E27FC236}">
                <a16:creationId xmlns:a16="http://schemas.microsoft.com/office/drawing/2014/main" id="{CA229200-5C7F-7F41-9B13-0DA024219445}"/>
              </a:ext>
            </a:extLst>
          </p:cNvPr>
          <p:cNvSpPr txBox="1"/>
          <p:nvPr/>
        </p:nvSpPr>
        <p:spPr>
          <a:xfrm>
            <a:off x="106683" y="1638525"/>
            <a:ext cx="4738033" cy="861774"/>
          </a:xfrm>
          <a:prstGeom prst="rect">
            <a:avLst/>
          </a:prstGeom>
          <a:noFill/>
        </p:spPr>
        <p:txBody>
          <a:bodyPr wrap="square" lIns="91440" tIns="45720" rIns="91440" bIns="45720" rtlCol="0" anchor="t">
            <a:spAutoFit/>
          </a:bodyPr>
          <a:lstStyle/>
          <a:p>
            <a:pPr algn="just"/>
            <a:r>
              <a:rPr lang="en-US" b="1" i="1" dirty="0">
                <a:latin typeface="Helvetica Neue" panose="02000503000000020004"/>
                <a:ea typeface="Calibri"/>
                <a:cs typeface="Times New Roman"/>
              </a:rPr>
              <a:t>Concrete </a:t>
            </a:r>
            <a:r>
              <a:rPr lang="en-US" dirty="0">
                <a:latin typeface="Helvetica Neue" panose="02000503000000020004"/>
                <a:ea typeface="Calibri"/>
                <a:cs typeface="Times New Roman"/>
              </a:rPr>
              <a:t>: </a:t>
            </a:r>
          </a:p>
          <a:p>
            <a:pPr algn="just"/>
            <a:r>
              <a:rPr lang="en-US" sz="1600" dirty="0">
                <a:latin typeface="Helvetica Neue" panose="02000503000000020004"/>
                <a:ea typeface="Calibri"/>
                <a:cs typeface="Times New Roman"/>
              </a:rPr>
              <a:t>characterized by concrete elements and very little green spots.</a:t>
            </a:r>
          </a:p>
        </p:txBody>
      </p:sp>
      <p:sp>
        <p:nvSpPr>
          <p:cNvPr id="17" name="CasellaDiTesto 16">
            <a:extLst>
              <a:ext uri="{FF2B5EF4-FFF2-40B4-BE49-F238E27FC236}">
                <a16:creationId xmlns:a16="http://schemas.microsoft.com/office/drawing/2014/main" id="{C3C4DCEB-DDAA-49D4-B26F-221F94D04B40}"/>
              </a:ext>
            </a:extLst>
          </p:cNvPr>
          <p:cNvSpPr txBox="1"/>
          <p:nvPr/>
        </p:nvSpPr>
        <p:spPr>
          <a:xfrm>
            <a:off x="147940" y="2509465"/>
            <a:ext cx="469677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i="1" dirty="0" err="1">
                <a:latin typeface="Helvetica Neue" panose="02000503000000020004"/>
                <a:ea typeface="Calibri"/>
                <a:cs typeface="Times New Roman"/>
              </a:rPr>
              <a:t>Coloured</a:t>
            </a:r>
            <a:r>
              <a:rPr lang="en-US" b="1" i="1" dirty="0">
                <a:latin typeface="Helvetica Neue" panose="02000503000000020004"/>
                <a:ea typeface="Calibri"/>
                <a:cs typeface="Times New Roman"/>
              </a:rPr>
              <a:t> Concrete</a:t>
            </a:r>
            <a:r>
              <a:rPr lang="en-US" dirty="0">
                <a:latin typeface="Helvetica Neue" panose="02000503000000020004"/>
                <a:ea typeface="Calibri"/>
                <a:cs typeface="Times New Roman"/>
              </a:rPr>
              <a:t>: </a:t>
            </a:r>
          </a:p>
          <a:p>
            <a:pPr algn="just"/>
            <a:r>
              <a:rPr lang="en-US" sz="1600" dirty="0">
                <a:latin typeface="Helvetica Neue" panose="02000503000000020004"/>
                <a:ea typeface="Calibri"/>
                <a:cs typeface="Times New Roman"/>
              </a:rPr>
              <a:t>characterized by more vivid concrete but also very green.</a:t>
            </a:r>
          </a:p>
        </p:txBody>
      </p:sp>
      <p:sp>
        <p:nvSpPr>
          <p:cNvPr id="18" name="CasellaDiTesto 17">
            <a:extLst>
              <a:ext uri="{FF2B5EF4-FFF2-40B4-BE49-F238E27FC236}">
                <a16:creationId xmlns:a16="http://schemas.microsoft.com/office/drawing/2014/main" id="{DED59160-6585-9B89-3A0E-C4137C8CE9DF}"/>
              </a:ext>
            </a:extLst>
          </p:cNvPr>
          <p:cNvSpPr txBox="1"/>
          <p:nvPr/>
        </p:nvSpPr>
        <p:spPr>
          <a:xfrm>
            <a:off x="147941" y="3380405"/>
            <a:ext cx="4696774"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i="1" dirty="0">
                <a:latin typeface="Helvetica Neue" panose="02000503000000020004"/>
                <a:ea typeface="Calibri"/>
                <a:cs typeface="Times New Roman"/>
              </a:rPr>
              <a:t>Green-1</a:t>
            </a:r>
            <a:r>
              <a:rPr lang="en-US" dirty="0">
                <a:latin typeface="Helvetica Neue" panose="02000503000000020004"/>
                <a:ea typeface="Calibri"/>
                <a:cs typeface="Times New Roman"/>
              </a:rPr>
              <a:t>: </a:t>
            </a:r>
          </a:p>
          <a:p>
            <a:pPr algn="just"/>
            <a:r>
              <a:rPr lang="en-US" sz="1600" dirty="0">
                <a:latin typeface="Helvetica Neue" panose="02000503000000020004"/>
                <a:ea typeface="Calibri"/>
                <a:cs typeface="Times New Roman"/>
              </a:rPr>
              <a:t>presence of vegetation and natural elements. Furthermore, the design of the décor is modern and mainly recalls natural elements (both with </a:t>
            </a:r>
            <a:r>
              <a:rPr lang="en-US" sz="1600" dirty="0" err="1">
                <a:latin typeface="Helvetica Neue" panose="02000503000000020004"/>
                <a:ea typeface="Calibri"/>
                <a:cs typeface="Times New Roman"/>
              </a:rPr>
              <a:t>colours</a:t>
            </a:r>
            <a:r>
              <a:rPr lang="en-US" sz="1600" dirty="0">
                <a:latin typeface="Helvetica Neue" panose="02000503000000020004"/>
                <a:ea typeface="Calibri"/>
                <a:cs typeface="Times New Roman"/>
              </a:rPr>
              <a:t> and materials).</a:t>
            </a:r>
          </a:p>
        </p:txBody>
      </p:sp>
      <p:sp>
        <p:nvSpPr>
          <p:cNvPr id="23" name="CasellaDiTesto 22">
            <a:extLst>
              <a:ext uri="{FF2B5EF4-FFF2-40B4-BE49-F238E27FC236}">
                <a16:creationId xmlns:a16="http://schemas.microsoft.com/office/drawing/2014/main" id="{DDF9BA1A-3C9F-4244-5DEE-5D13D0984C9B}"/>
              </a:ext>
            </a:extLst>
          </p:cNvPr>
          <p:cNvSpPr txBox="1"/>
          <p:nvPr/>
        </p:nvSpPr>
        <p:spPr>
          <a:xfrm>
            <a:off x="147941" y="4743789"/>
            <a:ext cx="469677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i="1" dirty="0">
                <a:latin typeface="Helvetica Neue" panose="02000503000000020004"/>
                <a:ea typeface="Calibri"/>
                <a:cs typeface="Times New Roman"/>
              </a:rPr>
              <a:t>Green-2</a:t>
            </a:r>
            <a:r>
              <a:rPr lang="en-US" dirty="0">
                <a:latin typeface="Helvetica Neue" panose="02000503000000020004"/>
                <a:ea typeface="Calibri"/>
                <a:cs typeface="Times New Roman"/>
              </a:rPr>
              <a:t>: </a:t>
            </a:r>
          </a:p>
          <a:p>
            <a:pPr algn="just"/>
            <a:r>
              <a:rPr lang="en-US" sz="1600" dirty="0">
                <a:latin typeface="Helvetica Neue" panose="02000503000000020004"/>
                <a:ea typeface="Calibri"/>
                <a:cs typeface="Times New Roman"/>
              </a:rPr>
              <a:t>richer vegetation and central square characterized by a fountain (water present only when combined with water audio).</a:t>
            </a:r>
          </a:p>
        </p:txBody>
      </p:sp>
      <p:sp>
        <p:nvSpPr>
          <p:cNvPr id="14" name="Freccia a destra rientrata 13"/>
          <p:cNvSpPr/>
          <p:nvPr/>
        </p:nvSpPr>
        <p:spPr>
          <a:xfrm>
            <a:off x="0" y="0"/>
            <a:ext cx="462337" cy="778362"/>
          </a:xfrm>
          <a:prstGeom prst="notchedRightArrow">
            <a:avLst>
              <a:gd name="adj1" fmla="val 50000"/>
              <a:gd name="adj2" fmla="val 100000"/>
            </a:avLst>
          </a:prstGeom>
          <a:solidFill>
            <a:srgbClr val="DFE6CA"/>
          </a:solidFill>
          <a:ln>
            <a:solidFill>
              <a:srgbClr val="DFE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716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magine 33" descr="Immagine che contiene cerchio, design, bianco e nero&#10;&#10;Descrizione generata automaticamente">
            <a:extLst>
              <a:ext uri="{FF2B5EF4-FFF2-40B4-BE49-F238E27FC236}">
                <a16:creationId xmlns:a16="http://schemas.microsoft.com/office/drawing/2014/main" id="{5F06AF75-B688-C22B-59B0-EB0455CC59C9}"/>
              </a:ext>
            </a:extLst>
          </p:cNvPr>
          <p:cNvPicPr>
            <a:picLocks noChangeAspect="1"/>
          </p:cNvPicPr>
          <p:nvPr/>
        </p:nvPicPr>
        <p:blipFill>
          <a:blip r:embed="rId2"/>
          <a:stretch>
            <a:fillRect/>
          </a:stretch>
        </p:blipFill>
        <p:spPr>
          <a:xfrm>
            <a:off x="7022959" y="4711247"/>
            <a:ext cx="1200329" cy="1200329"/>
          </a:xfrm>
          <a:prstGeom prst="rect">
            <a:avLst/>
          </a:prstGeom>
        </p:spPr>
      </p:pic>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3"/>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4"/>
          <a:stretch>
            <a:fillRect/>
          </a:stretch>
        </p:blipFill>
        <p:spPr>
          <a:xfrm>
            <a:off x="10712658" y="6439801"/>
            <a:ext cx="1436967" cy="612000"/>
          </a:xfrm>
          <a:prstGeom prst="rect">
            <a:avLst/>
          </a:prstGeom>
        </p:spPr>
      </p:pic>
      <p:sp>
        <p:nvSpPr>
          <p:cNvPr id="4" name="CasellaDiTesto 3">
            <a:extLst>
              <a:ext uri="{FF2B5EF4-FFF2-40B4-BE49-F238E27FC236}">
                <a16:creationId xmlns:a16="http://schemas.microsoft.com/office/drawing/2014/main" id="{D0E5F417-868B-3816-19C1-5D362DC87FE4}"/>
              </a:ext>
            </a:extLst>
          </p:cNvPr>
          <p:cNvSpPr txBox="1"/>
          <p:nvPr/>
        </p:nvSpPr>
        <p:spPr>
          <a:xfrm>
            <a:off x="144527" y="1237165"/>
            <a:ext cx="12025360" cy="1220976"/>
          </a:xfrm>
          <a:prstGeom prst="rect">
            <a:avLst/>
          </a:prstGeom>
          <a:noFill/>
        </p:spPr>
        <p:txBody>
          <a:bodyPr wrap="square" lIns="91440" tIns="45720" rIns="91440" bIns="45720" rtlCol="0" anchor="t">
            <a:spAutoFit/>
          </a:bodyPr>
          <a:lstStyle>
            <a:defPPr>
              <a:defRPr lang="en-US"/>
            </a:defPPr>
            <a:lvl1pPr>
              <a:defRPr>
                <a:latin typeface="Helvetica Neue" panose="02000503000000020004"/>
                <a:cs typeface="Times New Roman" panose="02020603050405020304" pitchFamily="18" charset="0"/>
              </a:defRPr>
            </a:lvl1pPr>
          </a:lstStyle>
          <a:p>
            <a:r>
              <a:rPr lang="en-GB" dirty="0">
                <a:ea typeface="Calibri"/>
                <a:cs typeface="Times New Roman"/>
              </a:rPr>
              <a:t>Five auditory stimuli were considered: water, people chattering, birds chirping, piano music and vehicular traffic sound (the latter present in all conditions). All the sounds of the scenarios were calibrated with the MK1 Cortex Manikin and calibrated at 45dBA (35 dBA for vehicular traffic).</a:t>
            </a:r>
            <a:endParaRPr lang="it-IT" dirty="0">
              <a:ea typeface="Calibri" panose="020F0502020204030204" pitchFamily="34" charset="0"/>
            </a:endParaRPr>
          </a:p>
          <a:p>
            <a:endParaRPr lang="en-GB" dirty="0">
              <a:ea typeface="Calibri" panose="020F0502020204030204" pitchFamily="34" charset="0"/>
            </a:endParaRPr>
          </a:p>
        </p:txBody>
      </p:sp>
      <p:pic>
        <p:nvPicPr>
          <p:cNvPr id="21" name="Immagine 20" descr="Immagine che contiene uccello, silhouette, corvo&#10;&#10;Descrizione generata automaticamente">
            <a:extLst>
              <a:ext uri="{FF2B5EF4-FFF2-40B4-BE49-F238E27FC236}">
                <a16:creationId xmlns:a16="http://schemas.microsoft.com/office/drawing/2014/main" id="{FDDB976D-FDA1-74EC-7D90-5724BAE53535}"/>
              </a:ext>
            </a:extLst>
          </p:cNvPr>
          <p:cNvPicPr>
            <a:picLocks noChangeAspect="1"/>
          </p:cNvPicPr>
          <p:nvPr/>
        </p:nvPicPr>
        <p:blipFill rotWithShape="1">
          <a:blip r:embed="rId5"/>
          <a:srcRect l="5711"/>
          <a:stretch/>
        </p:blipFill>
        <p:spPr>
          <a:xfrm>
            <a:off x="6517293" y="3296136"/>
            <a:ext cx="1162208" cy="1232599"/>
          </a:xfrm>
          <a:prstGeom prst="rect">
            <a:avLst/>
          </a:prstGeom>
        </p:spPr>
      </p:pic>
      <p:sp>
        <p:nvSpPr>
          <p:cNvPr id="22" name="CasellaDiTesto 21">
            <a:extLst>
              <a:ext uri="{FF2B5EF4-FFF2-40B4-BE49-F238E27FC236}">
                <a16:creationId xmlns:a16="http://schemas.microsoft.com/office/drawing/2014/main" id="{9C8BB7F8-F35B-D3E6-C370-E4AD74DDFAD7}"/>
              </a:ext>
            </a:extLst>
          </p:cNvPr>
          <p:cNvSpPr txBox="1">
            <a:spLocks noChangeAspect="1"/>
          </p:cNvSpPr>
          <p:nvPr/>
        </p:nvSpPr>
        <p:spPr>
          <a:xfrm>
            <a:off x="144527" y="643132"/>
            <a:ext cx="9449954" cy="511079"/>
          </a:xfrm>
          <a:prstGeom prst="rect">
            <a:avLst/>
          </a:prstGeom>
          <a:noFill/>
        </p:spPr>
        <p:txBody>
          <a:bodyPr wrap="square" lIns="91440" tIns="90000" rIns="91440" bIns="90000" anchor="ctr" anchorCtr="0">
            <a:spAutoFit/>
          </a:bodyPr>
          <a:lstStyle/>
          <a:p>
            <a:pPr>
              <a:lnSpc>
                <a:spcPct val="107000"/>
              </a:lnSpc>
              <a:spcAft>
                <a:spcPts val="800"/>
              </a:spcAft>
            </a:pPr>
            <a:r>
              <a:rPr lang="it-IT" sz="2000" b="1" dirty="0">
                <a:solidFill>
                  <a:schemeClr val="bg2">
                    <a:lumMod val="25000"/>
                  </a:schemeClr>
                </a:solidFill>
                <a:latin typeface="Helvetica Neue"/>
              </a:rPr>
              <a:t>2 </a:t>
            </a:r>
            <a:r>
              <a:rPr lang="it-IT" sz="2000" b="1" dirty="0" err="1">
                <a:solidFill>
                  <a:schemeClr val="bg2">
                    <a:lumMod val="25000"/>
                  </a:schemeClr>
                </a:solidFill>
                <a:latin typeface="Helvetica Neue"/>
              </a:rPr>
              <a:t>Auditory</a:t>
            </a:r>
            <a:r>
              <a:rPr lang="it-IT" sz="2000" b="1" dirty="0">
                <a:solidFill>
                  <a:schemeClr val="bg2">
                    <a:lumMod val="25000"/>
                  </a:schemeClr>
                </a:solidFill>
                <a:latin typeface="Helvetica Neue"/>
              </a:rPr>
              <a:t> </a:t>
            </a:r>
            <a:r>
              <a:rPr lang="it-IT" sz="2000" b="1" dirty="0" err="1">
                <a:solidFill>
                  <a:schemeClr val="bg2">
                    <a:lumMod val="25000"/>
                  </a:schemeClr>
                </a:solidFill>
                <a:latin typeface="Helvetica Neue"/>
              </a:rPr>
              <a:t>stimuli</a:t>
            </a:r>
            <a:endParaRPr lang="it-IT" sz="20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CasellaDiTesto 5">
            <a:extLst>
              <a:ext uri="{FF2B5EF4-FFF2-40B4-BE49-F238E27FC236}">
                <a16:creationId xmlns:a16="http://schemas.microsoft.com/office/drawing/2014/main" id="{0714AA45-4647-EFE1-8FF1-508AE0F7E4DC}"/>
              </a:ext>
            </a:extLst>
          </p:cNvPr>
          <p:cNvSpPr txBox="1">
            <a:spLocks noChangeAspect="1"/>
          </p:cNvSpPr>
          <p:nvPr/>
        </p:nvSpPr>
        <p:spPr>
          <a:xfrm>
            <a:off x="7785318" y="2551315"/>
            <a:ext cx="1756995" cy="456641"/>
          </a:xfrm>
          <a:prstGeom prst="rect">
            <a:avLst/>
          </a:prstGeom>
          <a:noFill/>
        </p:spPr>
        <p:txBody>
          <a:bodyPr wrap="square" tIns="90000" bIns="90000" anchor="ctr" anchorCtr="0">
            <a:spAutoFit/>
          </a:bodyPr>
          <a:lstStyle/>
          <a:p>
            <a:pPr>
              <a:lnSpc>
                <a:spcPct val="107000"/>
              </a:lnSpc>
              <a:spcAft>
                <a:spcPts val="800"/>
              </a:spcAft>
            </a:pPr>
            <a:r>
              <a:rPr lang="it-IT" b="1" dirty="0">
                <a:solidFill>
                  <a:schemeClr val="bg2">
                    <a:lumMod val="25000"/>
                  </a:schemeClr>
                </a:solidFill>
                <a:latin typeface="Helvetica Neue" panose="02000503000000020004" pitchFamily="2" charset="0"/>
              </a:rPr>
              <a:t>Audio </a:t>
            </a:r>
            <a:r>
              <a:rPr lang="it-IT" b="1" dirty="0" err="1">
                <a:solidFill>
                  <a:schemeClr val="bg2">
                    <a:lumMod val="25000"/>
                  </a:schemeClr>
                </a:solidFill>
                <a:latin typeface="Helvetica Neue" panose="02000503000000020004" pitchFamily="2" charset="0"/>
              </a:rPr>
              <a:t>stimuli</a:t>
            </a:r>
            <a:endParaRPr lang="it-IT"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Immagine 9" descr="Immagine che contiene clipart, silhouette&#10;&#10;Descrizione generata automaticamente">
            <a:extLst>
              <a:ext uri="{FF2B5EF4-FFF2-40B4-BE49-F238E27FC236}">
                <a16:creationId xmlns:a16="http://schemas.microsoft.com/office/drawing/2014/main" id="{2849D2DD-1565-6EA2-0A06-4C5465BE38A5}"/>
              </a:ext>
            </a:extLst>
          </p:cNvPr>
          <p:cNvPicPr>
            <a:picLocks noChangeAspect="1"/>
          </p:cNvPicPr>
          <p:nvPr/>
        </p:nvPicPr>
        <p:blipFill>
          <a:blip r:embed="rId6"/>
          <a:stretch>
            <a:fillRect/>
          </a:stretch>
        </p:blipFill>
        <p:spPr>
          <a:xfrm>
            <a:off x="7884542" y="3123893"/>
            <a:ext cx="1472535" cy="1472535"/>
          </a:xfrm>
          <a:prstGeom prst="rect">
            <a:avLst/>
          </a:prstGeom>
        </p:spPr>
      </p:pic>
      <p:pic>
        <p:nvPicPr>
          <p:cNvPr id="12" name="Immagine 13" descr="Immagine che contiene testo, interno, computer&#10;&#10;Descrizione generata automaticamente">
            <a:extLst>
              <a:ext uri="{FF2B5EF4-FFF2-40B4-BE49-F238E27FC236}">
                <a16:creationId xmlns:a16="http://schemas.microsoft.com/office/drawing/2014/main" id="{A5A4DDC3-5245-2F33-A721-3AC623387DFF}"/>
              </a:ext>
            </a:extLst>
          </p:cNvPr>
          <p:cNvPicPr>
            <a:picLocks noChangeAspect="1"/>
          </p:cNvPicPr>
          <p:nvPr/>
        </p:nvPicPr>
        <p:blipFill>
          <a:blip r:embed="rId7"/>
          <a:stretch>
            <a:fillRect/>
          </a:stretch>
        </p:blipFill>
        <p:spPr>
          <a:xfrm>
            <a:off x="2006156" y="2145370"/>
            <a:ext cx="3489130" cy="4182856"/>
          </a:xfrm>
          <a:prstGeom prst="rect">
            <a:avLst/>
          </a:prstGeom>
        </p:spPr>
      </p:pic>
      <p:pic>
        <p:nvPicPr>
          <p:cNvPr id="14" name="Immagine 14">
            <a:extLst>
              <a:ext uri="{FF2B5EF4-FFF2-40B4-BE49-F238E27FC236}">
                <a16:creationId xmlns:a16="http://schemas.microsoft.com/office/drawing/2014/main" id="{AC5F6BC5-53A0-6449-9F7D-EE748A311CD6}"/>
              </a:ext>
            </a:extLst>
          </p:cNvPr>
          <p:cNvPicPr>
            <a:picLocks noChangeAspect="1"/>
          </p:cNvPicPr>
          <p:nvPr/>
        </p:nvPicPr>
        <p:blipFill>
          <a:blip r:embed="rId8"/>
          <a:stretch>
            <a:fillRect/>
          </a:stretch>
        </p:blipFill>
        <p:spPr>
          <a:xfrm>
            <a:off x="8663818" y="4714218"/>
            <a:ext cx="1249876" cy="1277185"/>
          </a:xfrm>
          <a:prstGeom prst="rect">
            <a:avLst/>
          </a:prstGeom>
        </p:spPr>
      </p:pic>
      <p:pic>
        <p:nvPicPr>
          <p:cNvPr id="15" name="Immagine 15" descr="Immagine che contiene diagramma&#10;&#10;Descrizione generata automaticamente">
            <a:extLst>
              <a:ext uri="{FF2B5EF4-FFF2-40B4-BE49-F238E27FC236}">
                <a16:creationId xmlns:a16="http://schemas.microsoft.com/office/drawing/2014/main" id="{11F6DC33-8FD1-E16A-22AD-B675616CA70F}"/>
              </a:ext>
            </a:extLst>
          </p:cNvPr>
          <p:cNvPicPr>
            <a:picLocks noChangeAspect="1"/>
          </p:cNvPicPr>
          <p:nvPr/>
        </p:nvPicPr>
        <p:blipFill>
          <a:blip r:embed="rId9"/>
          <a:stretch>
            <a:fillRect/>
          </a:stretch>
        </p:blipFill>
        <p:spPr>
          <a:xfrm>
            <a:off x="9358315" y="3105539"/>
            <a:ext cx="1504581" cy="1504314"/>
          </a:xfrm>
          <a:prstGeom prst="rect">
            <a:avLst/>
          </a:prstGeom>
        </p:spPr>
      </p:pic>
      <p:sp>
        <p:nvSpPr>
          <p:cNvPr id="16" name="CasellaDiTesto 15">
            <a:extLst>
              <a:ext uri="{FF2B5EF4-FFF2-40B4-BE49-F238E27FC236}">
                <a16:creationId xmlns:a16="http://schemas.microsoft.com/office/drawing/2014/main" id="{9C8BB7F8-F35B-D3E6-C370-E4AD74DDFAD7}"/>
              </a:ext>
            </a:extLst>
          </p:cNvPr>
          <p:cNvSpPr txBox="1">
            <a:spLocks noChangeAspect="1"/>
          </p:cNvSpPr>
          <p:nvPr/>
        </p:nvSpPr>
        <p:spPr>
          <a:xfrm>
            <a:off x="419400" y="125100"/>
            <a:ext cx="9449954" cy="548140"/>
          </a:xfrm>
          <a:prstGeom prst="rect">
            <a:avLst/>
          </a:prstGeom>
          <a:noFill/>
        </p:spPr>
        <p:txBody>
          <a:bodyPr wrap="square" lIns="91440" tIns="90000" rIns="91440" bIns="90000" anchor="ctr" anchorCtr="0">
            <a:spAutoFit/>
          </a:bodyPr>
          <a:lstStyle/>
          <a:p>
            <a:pPr>
              <a:lnSpc>
                <a:spcPct val="107000"/>
              </a:lnSpc>
              <a:spcAft>
                <a:spcPts val="800"/>
              </a:spcAft>
            </a:pPr>
            <a:r>
              <a:rPr lang="en-US" altLang="zh-CN" sz="2400" b="1" dirty="0">
                <a:solidFill>
                  <a:schemeClr val="bg2">
                    <a:lumMod val="25000"/>
                  </a:schemeClr>
                </a:solidFill>
                <a:latin typeface="Helvetica Neue"/>
              </a:rPr>
              <a:t>Research Design</a:t>
            </a:r>
            <a:endParaRPr lang="it-IT" sz="24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Freccia a destra rientrata 16"/>
          <p:cNvSpPr/>
          <p:nvPr/>
        </p:nvSpPr>
        <p:spPr>
          <a:xfrm>
            <a:off x="0" y="0"/>
            <a:ext cx="462337" cy="778362"/>
          </a:xfrm>
          <a:prstGeom prst="notchedRightArrow">
            <a:avLst>
              <a:gd name="adj1" fmla="val 50000"/>
              <a:gd name="adj2" fmla="val 100000"/>
            </a:avLst>
          </a:prstGeom>
          <a:solidFill>
            <a:srgbClr val="DFE6CA"/>
          </a:solidFill>
          <a:ln>
            <a:solidFill>
              <a:srgbClr val="DFE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8097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2"/>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3"/>
          <a:stretch>
            <a:fillRect/>
          </a:stretch>
        </p:blipFill>
        <p:spPr>
          <a:xfrm>
            <a:off x="10712658" y="6439801"/>
            <a:ext cx="1436967" cy="612000"/>
          </a:xfrm>
          <a:prstGeom prst="rect">
            <a:avLst/>
          </a:prstGeom>
        </p:spPr>
      </p:pic>
      <p:sp>
        <p:nvSpPr>
          <p:cNvPr id="4" name="CasellaDiTesto 3">
            <a:extLst>
              <a:ext uri="{FF2B5EF4-FFF2-40B4-BE49-F238E27FC236}">
                <a16:creationId xmlns:a16="http://schemas.microsoft.com/office/drawing/2014/main" id="{D0E5F417-868B-3816-19C1-5D362DC87FE4}"/>
              </a:ext>
            </a:extLst>
          </p:cNvPr>
          <p:cNvSpPr txBox="1"/>
          <p:nvPr/>
        </p:nvSpPr>
        <p:spPr>
          <a:xfrm>
            <a:off x="144527" y="2853822"/>
            <a:ext cx="2859930" cy="2585323"/>
          </a:xfrm>
          <a:prstGeom prst="rect">
            <a:avLst/>
          </a:prstGeom>
          <a:noFill/>
        </p:spPr>
        <p:txBody>
          <a:bodyPr wrap="square" lIns="91440" tIns="45720" rIns="91440" bIns="45720" rtlCol="0" anchor="t">
            <a:spAutoFit/>
          </a:bodyPr>
          <a:lstStyle>
            <a:defPPr>
              <a:defRPr lang="en-US"/>
            </a:defPPr>
            <a:lvl1pPr>
              <a:defRPr>
                <a:latin typeface="Helvetica Neue" panose="02000503000000020004"/>
                <a:cs typeface="Times New Roman" panose="02020603050405020304" pitchFamily="18" charset="0"/>
              </a:defRPr>
            </a:lvl1pPr>
          </a:lstStyle>
          <a:p>
            <a:pPr algn="just"/>
            <a:r>
              <a:rPr lang="en-GB" dirty="0">
                <a:ea typeface="Calibri"/>
                <a:cs typeface="Times New Roman"/>
              </a:rPr>
              <a:t>The experimental design includes a total of 20 scenarios resulted from the combination of:</a:t>
            </a:r>
            <a:endParaRPr lang="it-IT" dirty="0">
              <a:ea typeface="Calibri"/>
              <a:cs typeface="Times New Roman"/>
            </a:endParaRPr>
          </a:p>
          <a:p>
            <a:pPr marL="285750" indent="-285750" algn="just">
              <a:buFont typeface="Calibri"/>
              <a:buChar char="-"/>
            </a:pPr>
            <a:r>
              <a:rPr lang="en-GB" dirty="0">
                <a:ea typeface="Calibri"/>
                <a:cs typeface="Times New Roman"/>
              </a:rPr>
              <a:t>Five audio tracks;</a:t>
            </a:r>
            <a:endParaRPr lang="it-IT" dirty="0">
              <a:ea typeface="Calibri"/>
              <a:cs typeface="Times New Roman"/>
            </a:endParaRPr>
          </a:p>
          <a:p>
            <a:pPr marL="285750" indent="-285750" algn="just">
              <a:buFont typeface="Calibri"/>
              <a:buChar char="-"/>
            </a:pPr>
            <a:r>
              <a:rPr lang="en-GB" dirty="0">
                <a:ea typeface="Calibri"/>
                <a:cs typeface="Times New Roman"/>
              </a:rPr>
              <a:t>Four visual stimuli</a:t>
            </a:r>
            <a:endParaRPr lang="it-IT" dirty="0">
              <a:ea typeface="Calibri"/>
              <a:cs typeface="Times New Roman"/>
            </a:endParaRPr>
          </a:p>
          <a:p>
            <a:pPr marL="285750" indent="-285750" algn="just">
              <a:buFont typeface="Calibri"/>
              <a:buChar char="-"/>
            </a:pPr>
            <a:r>
              <a:rPr lang="en-GB" dirty="0">
                <a:ea typeface="Calibri"/>
                <a:cs typeface="Times New Roman"/>
              </a:rPr>
              <a:t>Four control scenarios with only traffic sound. </a:t>
            </a:r>
            <a:endParaRPr lang="it-IT" dirty="0">
              <a:ea typeface="Calibri"/>
              <a:cs typeface="Times New Roman"/>
            </a:endParaRPr>
          </a:p>
          <a:p>
            <a:endParaRPr lang="en-GB" dirty="0">
              <a:ea typeface="Calibri" panose="020F0502020204030204" pitchFamily="34" charset="0"/>
            </a:endParaRPr>
          </a:p>
        </p:txBody>
      </p:sp>
      <p:sp>
        <p:nvSpPr>
          <p:cNvPr id="22" name="CasellaDiTesto 21">
            <a:extLst>
              <a:ext uri="{FF2B5EF4-FFF2-40B4-BE49-F238E27FC236}">
                <a16:creationId xmlns:a16="http://schemas.microsoft.com/office/drawing/2014/main" id="{9C8BB7F8-F35B-D3E6-C370-E4AD74DDFAD7}"/>
              </a:ext>
            </a:extLst>
          </p:cNvPr>
          <p:cNvSpPr txBox="1">
            <a:spLocks noChangeAspect="1"/>
          </p:cNvSpPr>
          <p:nvPr/>
        </p:nvSpPr>
        <p:spPr>
          <a:xfrm>
            <a:off x="144527" y="672971"/>
            <a:ext cx="9449954" cy="494472"/>
          </a:xfrm>
          <a:prstGeom prst="rect">
            <a:avLst/>
          </a:prstGeom>
          <a:noFill/>
        </p:spPr>
        <p:txBody>
          <a:bodyPr wrap="square" lIns="91440" tIns="90000" rIns="91440" bIns="90000" anchor="ctr" anchorCtr="0">
            <a:spAutoFit/>
          </a:bodyPr>
          <a:lstStyle/>
          <a:p>
            <a:pPr>
              <a:lnSpc>
                <a:spcPct val="107000"/>
              </a:lnSpc>
              <a:spcAft>
                <a:spcPts val="800"/>
              </a:spcAft>
            </a:pPr>
            <a:r>
              <a:rPr lang="it-IT" sz="2000" b="1" dirty="0">
                <a:solidFill>
                  <a:schemeClr val="bg2">
                    <a:lumMod val="25000"/>
                  </a:schemeClr>
                </a:solidFill>
                <a:latin typeface="Helvetica Neue"/>
              </a:rPr>
              <a:t>3 Method</a:t>
            </a:r>
            <a:endParaRPr lang="it-IT" sz="2000" dirty="0"/>
          </a:p>
        </p:txBody>
      </p:sp>
      <p:pic>
        <p:nvPicPr>
          <p:cNvPr id="5" name="Immagine 7" descr="Immagine che contiene tavolo&#10;&#10;Descrizione generata automaticamente">
            <a:extLst>
              <a:ext uri="{FF2B5EF4-FFF2-40B4-BE49-F238E27FC236}">
                <a16:creationId xmlns:a16="http://schemas.microsoft.com/office/drawing/2014/main" id="{9C7D08D1-A8AA-66B8-AE52-F88FBBCF89E6}"/>
              </a:ext>
            </a:extLst>
          </p:cNvPr>
          <p:cNvPicPr>
            <a:picLocks noChangeAspect="1"/>
          </p:cNvPicPr>
          <p:nvPr/>
        </p:nvPicPr>
        <p:blipFill>
          <a:blip r:embed="rId4"/>
          <a:stretch>
            <a:fillRect/>
          </a:stretch>
        </p:blipFill>
        <p:spPr>
          <a:xfrm>
            <a:off x="3199049" y="2317187"/>
            <a:ext cx="8966758" cy="3658595"/>
          </a:xfrm>
          <a:prstGeom prst="rect">
            <a:avLst/>
          </a:prstGeom>
        </p:spPr>
      </p:pic>
      <p:sp>
        <p:nvSpPr>
          <p:cNvPr id="8" name="CasellaDiTesto 7">
            <a:extLst>
              <a:ext uri="{FF2B5EF4-FFF2-40B4-BE49-F238E27FC236}">
                <a16:creationId xmlns:a16="http://schemas.microsoft.com/office/drawing/2014/main" id="{64BD39CF-87FF-412D-00C9-AAE7706B7DC4}"/>
              </a:ext>
            </a:extLst>
          </p:cNvPr>
          <p:cNvSpPr txBox="1"/>
          <p:nvPr/>
        </p:nvSpPr>
        <p:spPr>
          <a:xfrm>
            <a:off x="147941" y="1161853"/>
            <a:ext cx="12015851" cy="1193447"/>
          </a:xfrm>
          <a:prstGeom prst="rect">
            <a:avLst/>
          </a:prstGeom>
          <a:noFill/>
        </p:spPr>
        <p:txBody>
          <a:bodyPr wrap="square" lIns="91440" tIns="45720" rIns="91440" bIns="45720" rtlCol="0" anchor="t">
            <a:spAutoFit/>
          </a:bodyPr>
          <a:lstStyle/>
          <a:p>
            <a:r>
              <a:rPr lang="en-US" dirty="0">
                <a:latin typeface="Helvetica Neue" panose="02000503000000020004"/>
                <a:ea typeface="Calibri"/>
                <a:cs typeface="Times New Roman"/>
              </a:rPr>
              <a:t>First, participants completed the Multidimensional Assessment of Interoceptive Awareness (MAIA), the Weinstein Noise Sensitivity Scale (WNSS) and the Positive and Negative Affect Schedule (PANAS) to verify whether they have a role in the perception of the audio-visual multisensory scenarios. After the questionnaires, the</a:t>
            </a:r>
            <a:r>
              <a:rPr lang="en-US" altLang="zh-CN" dirty="0">
                <a:latin typeface="Helvetica Neue" panose="02000503000000020004"/>
                <a:ea typeface="Calibri"/>
                <a:cs typeface="Times New Roman"/>
              </a:rPr>
              <a:t>y</a:t>
            </a:r>
            <a:r>
              <a:rPr lang="en-US" dirty="0">
                <a:latin typeface="Helvetica Neue" panose="02000503000000020004"/>
                <a:ea typeface="Calibri"/>
                <a:cs typeface="Times New Roman"/>
              </a:rPr>
              <a:t> wore the HTC Vive Pro for the virtual scenarios.</a:t>
            </a:r>
            <a:endParaRPr lang="en-US" dirty="0">
              <a:latin typeface="Helvetica Neue" panose="02000503000000020004"/>
              <a:ea typeface="Calibri" panose="020F0502020204030204" pitchFamily="34" charset="0"/>
              <a:cs typeface="Times New Roman" panose="02020603050405020304" pitchFamily="18" charset="0"/>
            </a:endParaRPr>
          </a:p>
        </p:txBody>
      </p:sp>
      <p:sp>
        <p:nvSpPr>
          <p:cNvPr id="10" name="CasellaDiTesto 9">
            <a:extLst>
              <a:ext uri="{FF2B5EF4-FFF2-40B4-BE49-F238E27FC236}">
                <a16:creationId xmlns:a16="http://schemas.microsoft.com/office/drawing/2014/main" id="{9C8BB7F8-F35B-D3E6-C370-E4AD74DDFAD7}"/>
              </a:ext>
            </a:extLst>
          </p:cNvPr>
          <p:cNvSpPr txBox="1">
            <a:spLocks noChangeAspect="1"/>
          </p:cNvSpPr>
          <p:nvPr/>
        </p:nvSpPr>
        <p:spPr>
          <a:xfrm>
            <a:off x="428955" y="122055"/>
            <a:ext cx="9449954" cy="548140"/>
          </a:xfrm>
          <a:prstGeom prst="rect">
            <a:avLst/>
          </a:prstGeom>
          <a:noFill/>
        </p:spPr>
        <p:txBody>
          <a:bodyPr wrap="square" lIns="91440" tIns="90000" rIns="91440" bIns="90000" anchor="ctr" anchorCtr="0">
            <a:spAutoFit/>
          </a:bodyPr>
          <a:lstStyle/>
          <a:p>
            <a:pPr>
              <a:lnSpc>
                <a:spcPct val="107000"/>
              </a:lnSpc>
              <a:spcAft>
                <a:spcPts val="800"/>
              </a:spcAft>
            </a:pPr>
            <a:r>
              <a:rPr lang="en-US" altLang="zh-CN" sz="2400" b="1" dirty="0">
                <a:solidFill>
                  <a:schemeClr val="bg2">
                    <a:lumMod val="25000"/>
                  </a:schemeClr>
                </a:solidFill>
                <a:latin typeface="Helvetica Neue"/>
              </a:rPr>
              <a:t>Research Design</a:t>
            </a:r>
            <a:endParaRPr lang="it-IT" sz="24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Freccia a destra rientrata 10"/>
          <p:cNvSpPr/>
          <p:nvPr/>
        </p:nvSpPr>
        <p:spPr>
          <a:xfrm>
            <a:off x="0" y="0"/>
            <a:ext cx="462337" cy="778362"/>
          </a:xfrm>
          <a:prstGeom prst="notchedRightArrow">
            <a:avLst>
              <a:gd name="adj1" fmla="val 50000"/>
              <a:gd name="adj2" fmla="val 100000"/>
            </a:avLst>
          </a:prstGeom>
          <a:solidFill>
            <a:srgbClr val="DFE6CA"/>
          </a:solidFill>
          <a:ln>
            <a:solidFill>
              <a:srgbClr val="DFE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748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2"/>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3"/>
          <a:stretch>
            <a:fillRect/>
          </a:stretch>
        </p:blipFill>
        <p:spPr>
          <a:xfrm>
            <a:off x="10712658" y="6439801"/>
            <a:ext cx="1436967" cy="612000"/>
          </a:xfrm>
          <a:prstGeom prst="rect">
            <a:avLst/>
          </a:prstGeom>
        </p:spPr>
      </p:pic>
      <p:sp>
        <p:nvSpPr>
          <p:cNvPr id="9" name="CasellaDiTesto 8">
            <a:extLst>
              <a:ext uri="{FF2B5EF4-FFF2-40B4-BE49-F238E27FC236}">
                <a16:creationId xmlns:a16="http://schemas.microsoft.com/office/drawing/2014/main" id="{DBB871C9-C3F4-B6DE-406A-F3C781077313}"/>
              </a:ext>
            </a:extLst>
          </p:cNvPr>
          <p:cNvSpPr txBox="1"/>
          <p:nvPr/>
        </p:nvSpPr>
        <p:spPr>
          <a:xfrm>
            <a:off x="130991" y="1370404"/>
            <a:ext cx="11814866" cy="1277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a:latin typeface="Helvetica Neue" panose="02000503000000020004"/>
                <a:cs typeface="Times New Roman" panose="02020603050405020304" pitchFamily="18" charset="0"/>
              </a:defRPr>
            </a:lvl1pPr>
          </a:lstStyle>
          <a:p>
            <a:pPr algn="just">
              <a:lnSpc>
                <a:spcPct val="107000"/>
              </a:lnSpc>
              <a:spcAft>
                <a:spcPts val="800"/>
              </a:spcAft>
            </a:pPr>
            <a:r>
              <a:rPr lang="en-GB" dirty="0">
                <a:ea typeface="Calibri"/>
                <a:cs typeface="Times New Roman"/>
              </a:rPr>
              <a:t>The study was conducted in the test room of the Sens </a:t>
            </a:r>
            <a:r>
              <a:rPr lang="en-GB" dirty="0" err="1">
                <a:ea typeface="Calibri"/>
                <a:cs typeface="Times New Roman"/>
              </a:rPr>
              <a:t>i</a:t>
            </a:r>
            <a:r>
              <a:rPr lang="en-GB" dirty="0">
                <a:ea typeface="Calibri"/>
                <a:cs typeface="Times New Roman"/>
              </a:rPr>
              <a:t>-Lab, the human-centred, multi-physical and multi-purpose laboratory of the Department of Architecture and Industrial Design of the University of Campania “Luigi </a:t>
            </a:r>
            <a:r>
              <a:rPr lang="en-GB" dirty="0" err="1">
                <a:ea typeface="Calibri"/>
                <a:cs typeface="Times New Roman"/>
              </a:rPr>
              <a:t>Vanvitelli</a:t>
            </a:r>
            <a:r>
              <a:rPr lang="en-GB" dirty="0">
                <a:ea typeface="Calibri"/>
                <a:cs typeface="Times New Roman"/>
              </a:rPr>
              <a:t>” administering virtually simulated environments and by measuring the individuals’ preferences through an affective evaluation scale.</a:t>
            </a:r>
          </a:p>
        </p:txBody>
      </p:sp>
      <p:sp>
        <p:nvSpPr>
          <p:cNvPr id="22" name="CasellaDiTesto 21">
            <a:extLst>
              <a:ext uri="{FF2B5EF4-FFF2-40B4-BE49-F238E27FC236}">
                <a16:creationId xmlns:a16="http://schemas.microsoft.com/office/drawing/2014/main" id="{9C8BB7F8-F35B-D3E6-C370-E4AD74DDFAD7}"/>
              </a:ext>
            </a:extLst>
          </p:cNvPr>
          <p:cNvSpPr txBox="1">
            <a:spLocks noChangeAspect="1"/>
          </p:cNvSpPr>
          <p:nvPr/>
        </p:nvSpPr>
        <p:spPr>
          <a:xfrm>
            <a:off x="130991" y="716723"/>
            <a:ext cx="9449954" cy="487098"/>
          </a:xfrm>
          <a:prstGeom prst="rect">
            <a:avLst/>
          </a:prstGeom>
          <a:noFill/>
        </p:spPr>
        <p:txBody>
          <a:bodyPr wrap="square" tIns="90000" bIns="90000" anchor="ctr" anchorCtr="0">
            <a:spAutoFit/>
          </a:bodyPr>
          <a:lstStyle/>
          <a:p>
            <a:pPr>
              <a:lnSpc>
                <a:spcPct val="107000"/>
              </a:lnSpc>
              <a:spcAft>
                <a:spcPts val="800"/>
              </a:spcAft>
            </a:pPr>
            <a:r>
              <a:rPr lang="it-IT" sz="2000" b="1" dirty="0">
                <a:solidFill>
                  <a:schemeClr val="bg2">
                    <a:lumMod val="25000"/>
                  </a:schemeClr>
                </a:solidFill>
                <a:latin typeface="Helvetica Neue" panose="02000503000000020004" pitchFamily="2" charset="0"/>
              </a:rPr>
              <a:t>4 Procedure</a:t>
            </a:r>
            <a:endParaRPr lang="it-IT" sz="20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CasellaDiTesto 23">
            <a:extLst>
              <a:ext uri="{FF2B5EF4-FFF2-40B4-BE49-F238E27FC236}">
                <a16:creationId xmlns:a16="http://schemas.microsoft.com/office/drawing/2014/main" id="{946BED81-78E0-93F7-D290-39A115F6AC98}"/>
              </a:ext>
            </a:extLst>
          </p:cNvPr>
          <p:cNvSpPr txBox="1"/>
          <p:nvPr/>
        </p:nvSpPr>
        <p:spPr>
          <a:xfrm>
            <a:off x="130991" y="2611806"/>
            <a:ext cx="11814866" cy="388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a:latin typeface="Helvetica Neue" panose="02000503000000020004"/>
                <a:cs typeface="Times New Roman" panose="02020603050405020304" pitchFamily="18" charset="0"/>
              </a:defRPr>
            </a:lvl1pPr>
          </a:lstStyle>
          <a:p>
            <a:pPr algn="just">
              <a:lnSpc>
                <a:spcPct val="107000"/>
              </a:lnSpc>
              <a:spcAft>
                <a:spcPts val="800"/>
              </a:spcAft>
            </a:pPr>
            <a:r>
              <a:rPr lang="en-US" dirty="0">
                <a:ea typeface="Calibri"/>
                <a:cs typeface="Times New Roman"/>
              </a:rPr>
              <a:t>The study involved 30 participants (22 M; 8 F) aged between 18 and 48 years (M = 27.3; SD = 7.6). </a:t>
            </a:r>
            <a:endParaRPr lang="en-GB" dirty="0">
              <a:ea typeface="Calibri"/>
              <a:cs typeface="Times New Roman"/>
            </a:endParaRPr>
          </a:p>
        </p:txBody>
      </p:sp>
      <p:pic>
        <p:nvPicPr>
          <p:cNvPr id="26" name="Immagine 25" descr="Immagine che contiene testo, elettronico, computer, scrivania&#10;&#10;Descrizione generata automaticamente">
            <a:extLst>
              <a:ext uri="{FF2B5EF4-FFF2-40B4-BE49-F238E27FC236}">
                <a16:creationId xmlns:a16="http://schemas.microsoft.com/office/drawing/2014/main" id="{9A67A519-A0EB-F267-25AB-DD729FE837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503" b="5090"/>
          <a:stretch/>
        </p:blipFill>
        <p:spPr bwMode="auto">
          <a:xfrm>
            <a:off x="7267698" y="3185290"/>
            <a:ext cx="4452527" cy="3065051"/>
          </a:xfrm>
          <a:prstGeom prst="rect">
            <a:avLst/>
          </a:prstGeom>
          <a:ln>
            <a:noFill/>
          </a:ln>
          <a:extLst>
            <a:ext uri="{53640926-AAD7-44D8-BBD7-CCE9431645EC}">
              <a14:shadowObscured xmlns:a14="http://schemas.microsoft.com/office/drawing/2010/main"/>
            </a:ext>
          </a:extLst>
        </p:spPr>
      </p:pic>
      <p:sp>
        <p:nvSpPr>
          <p:cNvPr id="29" name="CasellaDiTesto 28">
            <a:extLst>
              <a:ext uri="{FF2B5EF4-FFF2-40B4-BE49-F238E27FC236}">
                <a16:creationId xmlns:a16="http://schemas.microsoft.com/office/drawing/2014/main" id="{22256181-19FB-D382-2574-063777357A30}"/>
              </a:ext>
            </a:extLst>
          </p:cNvPr>
          <p:cNvSpPr txBox="1"/>
          <p:nvPr/>
        </p:nvSpPr>
        <p:spPr>
          <a:xfrm>
            <a:off x="172033" y="4601216"/>
            <a:ext cx="6528225" cy="1277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just">
              <a:lnSpc>
                <a:spcPct val="107000"/>
              </a:lnSpc>
              <a:spcAft>
                <a:spcPts val="800"/>
              </a:spcAft>
              <a:defRPr>
                <a:latin typeface="Helvetica Neue" panose="02000503000000020004"/>
                <a:cs typeface="Times New Roman" panose="02020603050405020304" pitchFamily="18" charset="0"/>
              </a:defRPr>
            </a:lvl1pPr>
          </a:lstStyle>
          <a:p>
            <a:r>
              <a:rPr lang="en-US" dirty="0">
                <a:ea typeface="Calibri"/>
                <a:cs typeface="Times New Roman"/>
              </a:rPr>
              <a:t>Participants wait one minute before an interactive questionnaire is enabled in front of them. Once all 6 adjectives from the questionnaire have been answered, they move on to the next scenario.</a:t>
            </a:r>
            <a:endParaRPr lang="en-GB" dirty="0">
              <a:ea typeface="Calibri"/>
              <a:cs typeface="Times New Roman"/>
            </a:endParaRPr>
          </a:p>
        </p:txBody>
      </p:sp>
      <p:sp>
        <p:nvSpPr>
          <p:cNvPr id="32" name="CasellaDiTesto 31">
            <a:extLst>
              <a:ext uri="{FF2B5EF4-FFF2-40B4-BE49-F238E27FC236}">
                <a16:creationId xmlns:a16="http://schemas.microsoft.com/office/drawing/2014/main" id="{8A21A6E9-E9AD-6487-D306-655B67F9642E}"/>
              </a:ext>
            </a:extLst>
          </p:cNvPr>
          <p:cNvSpPr txBox="1"/>
          <p:nvPr/>
        </p:nvSpPr>
        <p:spPr>
          <a:xfrm>
            <a:off x="130992" y="3049001"/>
            <a:ext cx="6611448" cy="1277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07000"/>
              </a:lnSpc>
              <a:spcAft>
                <a:spcPts val="800"/>
              </a:spcAft>
            </a:pPr>
            <a:r>
              <a:rPr lang="en-US" dirty="0">
                <a:latin typeface="Helvetica Neue" panose="02000503000000020004"/>
                <a:ea typeface="Calibri"/>
                <a:cs typeface="Times New Roman"/>
              </a:rPr>
              <a:t>In the present study, participants were asked to rate how </a:t>
            </a:r>
            <a:r>
              <a:rPr lang="en-US" b="1" dirty="0">
                <a:latin typeface="Helvetica Neue" panose="02000503000000020004"/>
                <a:ea typeface="Calibri"/>
                <a:cs typeface="Times New Roman"/>
              </a:rPr>
              <a:t>Pleasant</a:t>
            </a:r>
            <a:r>
              <a:rPr lang="en-US" dirty="0">
                <a:latin typeface="Helvetica Neue" panose="02000503000000020004"/>
                <a:ea typeface="Calibri"/>
                <a:cs typeface="Times New Roman"/>
              </a:rPr>
              <a:t>, </a:t>
            </a:r>
            <a:r>
              <a:rPr lang="en-US" b="1" dirty="0">
                <a:latin typeface="Helvetica Neue" panose="02000503000000020004"/>
                <a:ea typeface="Calibri"/>
                <a:cs typeface="Times New Roman"/>
              </a:rPr>
              <a:t>Attractive</a:t>
            </a:r>
            <a:r>
              <a:rPr lang="en-US" dirty="0">
                <a:latin typeface="Helvetica Neue" panose="02000503000000020004"/>
                <a:ea typeface="Calibri"/>
                <a:cs typeface="Times New Roman"/>
              </a:rPr>
              <a:t> and </a:t>
            </a:r>
            <a:r>
              <a:rPr lang="en-US" b="1" dirty="0">
                <a:latin typeface="Helvetica Neue" panose="02000503000000020004"/>
                <a:ea typeface="Calibri"/>
                <a:cs typeface="Times New Roman"/>
              </a:rPr>
              <a:t>Stimulating</a:t>
            </a:r>
            <a:r>
              <a:rPr lang="en-US" dirty="0">
                <a:latin typeface="Helvetica Neue" panose="02000503000000020004"/>
                <a:ea typeface="Calibri"/>
                <a:cs typeface="Times New Roman"/>
              </a:rPr>
              <a:t> each scenario was and how </a:t>
            </a:r>
            <a:r>
              <a:rPr lang="en-US" b="1" dirty="0">
                <a:latin typeface="Helvetica Neue" panose="02000503000000020004"/>
                <a:ea typeface="Calibri"/>
                <a:cs typeface="Times New Roman"/>
              </a:rPr>
              <a:t>Calm</a:t>
            </a:r>
            <a:r>
              <a:rPr lang="en-US" dirty="0">
                <a:latin typeface="Helvetica Neue" panose="02000503000000020004"/>
                <a:ea typeface="Calibri"/>
                <a:cs typeface="Times New Roman"/>
              </a:rPr>
              <a:t>, </a:t>
            </a:r>
            <a:r>
              <a:rPr lang="en-US" b="1" dirty="0">
                <a:latin typeface="Helvetica Neue" panose="02000503000000020004"/>
                <a:ea typeface="Calibri"/>
                <a:cs typeface="Times New Roman"/>
              </a:rPr>
              <a:t>Happy</a:t>
            </a:r>
            <a:r>
              <a:rPr lang="en-US" dirty="0">
                <a:latin typeface="Helvetica Neue" panose="02000503000000020004"/>
                <a:ea typeface="Calibri"/>
                <a:cs typeface="Times New Roman"/>
              </a:rPr>
              <a:t> and </a:t>
            </a:r>
            <a:r>
              <a:rPr lang="en-US" b="1" dirty="0">
                <a:latin typeface="Helvetica Neue" panose="02000503000000020004"/>
                <a:ea typeface="Calibri"/>
                <a:cs typeface="Times New Roman"/>
              </a:rPr>
              <a:t>Energetic</a:t>
            </a:r>
            <a:r>
              <a:rPr lang="en-US" dirty="0">
                <a:latin typeface="Helvetica Neue" panose="02000503000000020004"/>
                <a:ea typeface="Calibri"/>
                <a:cs typeface="Times New Roman"/>
              </a:rPr>
              <a:t> it made them feel. Furthermore, the questionnaire was implemented in an interactive version.</a:t>
            </a:r>
            <a:endParaRPr lang="en-GB" dirty="0">
              <a:latin typeface="Helvetica Neue" panose="02000503000000020004"/>
              <a:ea typeface="Calibri"/>
              <a:cs typeface="Times New Roman"/>
            </a:endParaRPr>
          </a:p>
        </p:txBody>
      </p:sp>
      <p:sp>
        <p:nvSpPr>
          <p:cNvPr id="12" name="CasellaDiTesto 11">
            <a:extLst>
              <a:ext uri="{FF2B5EF4-FFF2-40B4-BE49-F238E27FC236}">
                <a16:creationId xmlns:a16="http://schemas.microsoft.com/office/drawing/2014/main" id="{9C8BB7F8-F35B-D3E6-C370-E4AD74DDFAD7}"/>
              </a:ext>
            </a:extLst>
          </p:cNvPr>
          <p:cNvSpPr txBox="1">
            <a:spLocks noChangeAspect="1"/>
          </p:cNvSpPr>
          <p:nvPr/>
        </p:nvSpPr>
        <p:spPr>
          <a:xfrm>
            <a:off x="439229" y="111781"/>
            <a:ext cx="9449954" cy="548140"/>
          </a:xfrm>
          <a:prstGeom prst="rect">
            <a:avLst/>
          </a:prstGeom>
          <a:noFill/>
        </p:spPr>
        <p:txBody>
          <a:bodyPr wrap="square" lIns="91440" tIns="90000" rIns="91440" bIns="90000" anchor="ctr" anchorCtr="0">
            <a:spAutoFit/>
          </a:bodyPr>
          <a:lstStyle/>
          <a:p>
            <a:pPr>
              <a:lnSpc>
                <a:spcPct val="107000"/>
              </a:lnSpc>
              <a:spcAft>
                <a:spcPts val="800"/>
              </a:spcAft>
            </a:pPr>
            <a:r>
              <a:rPr lang="en-US" altLang="zh-CN" sz="2400" b="1" dirty="0">
                <a:solidFill>
                  <a:schemeClr val="bg2">
                    <a:lumMod val="25000"/>
                  </a:schemeClr>
                </a:solidFill>
                <a:latin typeface="Helvetica Neue"/>
              </a:rPr>
              <a:t>Research Design</a:t>
            </a:r>
            <a:endParaRPr lang="it-IT" sz="24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Freccia a destra rientrata 13"/>
          <p:cNvSpPr/>
          <p:nvPr/>
        </p:nvSpPr>
        <p:spPr>
          <a:xfrm>
            <a:off x="0" y="0"/>
            <a:ext cx="462337" cy="778362"/>
          </a:xfrm>
          <a:prstGeom prst="notchedRightArrow">
            <a:avLst>
              <a:gd name="adj1" fmla="val 50000"/>
              <a:gd name="adj2" fmla="val 100000"/>
            </a:avLst>
          </a:prstGeom>
          <a:solidFill>
            <a:srgbClr val="DFE6CA"/>
          </a:solidFill>
          <a:ln>
            <a:solidFill>
              <a:srgbClr val="DFE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3435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2"/>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3"/>
          <a:stretch>
            <a:fillRect/>
          </a:stretch>
        </p:blipFill>
        <p:spPr>
          <a:xfrm>
            <a:off x="10712658" y="6439801"/>
            <a:ext cx="1436967" cy="612000"/>
          </a:xfrm>
          <a:prstGeom prst="rect">
            <a:avLst/>
          </a:prstGeom>
        </p:spPr>
      </p:pic>
      <p:sp>
        <p:nvSpPr>
          <p:cNvPr id="22" name="CasellaDiTesto 21">
            <a:extLst>
              <a:ext uri="{FF2B5EF4-FFF2-40B4-BE49-F238E27FC236}">
                <a16:creationId xmlns:a16="http://schemas.microsoft.com/office/drawing/2014/main" id="{9C8BB7F8-F35B-D3E6-C370-E4AD74DDFAD7}"/>
              </a:ext>
            </a:extLst>
          </p:cNvPr>
          <p:cNvSpPr txBox="1">
            <a:spLocks noChangeAspect="1"/>
          </p:cNvSpPr>
          <p:nvPr/>
        </p:nvSpPr>
        <p:spPr>
          <a:xfrm>
            <a:off x="470054" y="105215"/>
            <a:ext cx="9449954" cy="548140"/>
          </a:xfrm>
          <a:prstGeom prst="rect">
            <a:avLst/>
          </a:prstGeom>
          <a:noFill/>
        </p:spPr>
        <p:txBody>
          <a:bodyPr wrap="square" lIns="91440" tIns="90000" rIns="91440" bIns="90000" anchor="ctr" anchorCtr="0">
            <a:spAutoFit/>
          </a:bodyPr>
          <a:lstStyle/>
          <a:p>
            <a:pPr>
              <a:lnSpc>
                <a:spcPct val="107000"/>
              </a:lnSpc>
              <a:spcAft>
                <a:spcPts val="800"/>
              </a:spcAft>
            </a:pPr>
            <a:r>
              <a:rPr lang="it-IT" sz="2400" b="1" dirty="0" err="1">
                <a:solidFill>
                  <a:schemeClr val="bg2">
                    <a:lumMod val="25000"/>
                  </a:schemeClr>
                </a:solidFill>
                <a:latin typeface="Helvetica Neue"/>
              </a:rPr>
              <a:t>Results</a:t>
            </a:r>
            <a:endParaRPr lang="it-IT" sz="24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Immagine 3">
            <a:extLst>
              <a:ext uri="{FF2B5EF4-FFF2-40B4-BE49-F238E27FC236}">
                <a16:creationId xmlns:a16="http://schemas.microsoft.com/office/drawing/2014/main" id="{B0DFDC39-5071-60AF-E91F-36A95313435B}"/>
              </a:ext>
            </a:extLst>
          </p:cNvPr>
          <p:cNvPicPr>
            <a:picLocks noChangeAspect="1"/>
          </p:cNvPicPr>
          <p:nvPr/>
        </p:nvPicPr>
        <p:blipFill rotWithShape="1">
          <a:blip r:embed="rId4"/>
          <a:srcRect l="20281" t="27177" r="34278" b="19454"/>
          <a:stretch/>
        </p:blipFill>
        <p:spPr bwMode="auto">
          <a:xfrm>
            <a:off x="6041026" y="1506099"/>
            <a:ext cx="5795546" cy="4267226"/>
          </a:xfrm>
          <a:prstGeom prst="rect">
            <a:avLst/>
          </a:prstGeom>
          <a:ln>
            <a:noFill/>
          </a:ln>
          <a:extLst>
            <a:ext uri="{53640926-AAD7-44D8-BBD7-CCE9431645EC}">
              <a14:shadowObscured xmlns:a14="http://schemas.microsoft.com/office/drawing/2010/main"/>
            </a:ext>
          </a:extLst>
        </p:spPr>
      </p:pic>
      <p:sp>
        <p:nvSpPr>
          <p:cNvPr id="14" name="CasellaDiTesto 13">
            <a:extLst>
              <a:ext uri="{FF2B5EF4-FFF2-40B4-BE49-F238E27FC236}">
                <a16:creationId xmlns:a16="http://schemas.microsoft.com/office/drawing/2014/main" id="{7EA88024-4274-BD9A-0E10-2E6870AFE430}"/>
              </a:ext>
            </a:extLst>
          </p:cNvPr>
          <p:cNvSpPr txBox="1"/>
          <p:nvPr/>
        </p:nvSpPr>
        <p:spPr>
          <a:xfrm>
            <a:off x="148744" y="1270511"/>
            <a:ext cx="5610788" cy="1277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US" dirty="0">
                <a:latin typeface="Helvetica Neue" panose="02000503000000020004"/>
                <a:ea typeface="Calibri"/>
                <a:cs typeface="Times New Roman"/>
              </a:rPr>
              <a:t>Consistently with literature, the scenarios were judged less negative when a natural visual context was present and both the Green scenarios were those rated higher (Rapuano, 2022).</a:t>
            </a:r>
            <a:endParaRPr lang="en-US" dirty="0">
              <a:ea typeface="Calibri" panose="020F0502020204030204"/>
              <a:cs typeface="Calibri" panose="020F0502020204030204"/>
            </a:endParaRPr>
          </a:p>
        </p:txBody>
      </p:sp>
      <p:sp>
        <p:nvSpPr>
          <p:cNvPr id="5" name="CasellaDiTesto 4">
            <a:extLst>
              <a:ext uri="{FF2B5EF4-FFF2-40B4-BE49-F238E27FC236}">
                <a16:creationId xmlns:a16="http://schemas.microsoft.com/office/drawing/2014/main" id="{05F2557B-FA05-4D3E-D1F3-135EA004464F}"/>
              </a:ext>
            </a:extLst>
          </p:cNvPr>
          <p:cNvSpPr txBox="1"/>
          <p:nvPr/>
        </p:nvSpPr>
        <p:spPr>
          <a:xfrm>
            <a:off x="6546320" y="5822645"/>
            <a:ext cx="5290252" cy="536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US" sz="1400" i="1" dirty="0">
                <a:latin typeface="Helvetica Neue" panose="02000503000000020004"/>
                <a:ea typeface="Calibri"/>
                <a:cs typeface="Times New Roman"/>
              </a:rPr>
              <a:t>Average score for each virtual scenario according to different sounds.</a:t>
            </a:r>
          </a:p>
        </p:txBody>
      </p:sp>
      <p:sp>
        <p:nvSpPr>
          <p:cNvPr id="10" name="CasellaDiTesto 9">
            <a:extLst>
              <a:ext uri="{FF2B5EF4-FFF2-40B4-BE49-F238E27FC236}">
                <a16:creationId xmlns:a16="http://schemas.microsoft.com/office/drawing/2014/main" id="{C91B931A-3F89-5215-5274-722FBDD3313C}"/>
              </a:ext>
            </a:extLst>
          </p:cNvPr>
          <p:cNvSpPr txBox="1"/>
          <p:nvPr/>
        </p:nvSpPr>
        <p:spPr>
          <a:xfrm>
            <a:off x="147941" y="600391"/>
            <a:ext cx="12022735" cy="6701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US" dirty="0">
                <a:latin typeface="Helvetica Neue" panose="02000503000000020004"/>
                <a:ea typeface="Calibri"/>
                <a:cs typeface="Times New Roman"/>
              </a:rPr>
              <a:t>An ANOVA for repeated measures was used to test whether sound type influenced the perception of the four types of parks. </a:t>
            </a:r>
          </a:p>
        </p:txBody>
      </p:sp>
      <p:sp>
        <p:nvSpPr>
          <p:cNvPr id="11" name="CasellaDiTesto 10">
            <a:extLst>
              <a:ext uri="{FF2B5EF4-FFF2-40B4-BE49-F238E27FC236}">
                <a16:creationId xmlns:a16="http://schemas.microsoft.com/office/drawing/2014/main" id="{F45EDD64-7AC8-6BD1-31CD-EBD55BAA16FD}"/>
              </a:ext>
            </a:extLst>
          </p:cNvPr>
          <p:cNvSpPr txBox="1"/>
          <p:nvPr/>
        </p:nvSpPr>
        <p:spPr>
          <a:xfrm>
            <a:off x="144527" y="2475767"/>
            <a:ext cx="5195822" cy="40375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US" dirty="0">
                <a:latin typeface="Helvetica Neue" panose="02000503000000020004"/>
                <a:ea typeface="Calibri"/>
                <a:cs typeface="Times New Roman"/>
              </a:rPr>
              <a:t>Also, sounds influenced scenarios perception:</a:t>
            </a:r>
            <a:endParaRPr lang="it-IT" dirty="0">
              <a:ea typeface="Calibri" panose="020F0502020204030204"/>
              <a:cs typeface="Calibri" panose="020F0502020204030204"/>
            </a:endParaRPr>
          </a:p>
          <a:p>
            <a:pPr marL="285750" indent="-285750">
              <a:lnSpc>
                <a:spcPct val="107000"/>
              </a:lnSpc>
              <a:spcAft>
                <a:spcPts val="800"/>
              </a:spcAft>
              <a:buFont typeface="Calibri"/>
              <a:buChar char="-"/>
            </a:pPr>
            <a:r>
              <a:rPr lang="en-US" dirty="0">
                <a:latin typeface="Helvetica Neue" panose="02000503000000020004"/>
                <a:ea typeface="Calibri"/>
                <a:cs typeface="Times New Roman"/>
              </a:rPr>
              <a:t>Birds sound to the Colored Concrete scenario significantly improved judgements.</a:t>
            </a:r>
            <a:endParaRPr lang="en-US" dirty="0">
              <a:latin typeface="Calibri" panose="020F0502020204030204"/>
              <a:ea typeface="Calibri"/>
              <a:cs typeface="Calibri" panose="020F0502020204030204"/>
            </a:endParaRPr>
          </a:p>
          <a:p>
            <a:pPr marL="285750" indent="-285750">
              <a:lnSpc>
                <a:spcPct val="107000"/>
              </a:lnSpc>
              <a:spcAft>
                <a:spcPts val="800"/>
              </a:spcAft>
              <a:buFont typeface="Calibri"/>
              <a:buChar char="-"/>
            </a:pPr>
            <a:r>
              <a:rPr lang="en-US" dirty="0">
                <a:latin typeface="Helvetica Neue" panose="02000503000000020004"/>
                <a:ea typeface="Calibri"/>
                <a:cs typeface="Times New Roman"/>
              </a:rPr>
              <a:t>Colored Concrete with Birds sound rated as high as the Green 1 scenario.</a:t>
            </a:r>
            <a:endParaRPr lang="en-US" dirty="0">
              <a:latin typeface="Calibri" panose="020F0502020204030204"/>
              <a:ea typeface="Calibri"/>
              <a:cs typeface="Calibri" panose="020F0502020204030204"/>
            </a:endParaRPr>
          </a:p>
          <a:p>
            <a:pPr marL="285750" indent="-285750">
              <a:lnSpc>
                <a:spcPct val="107000"/>
              </a:lnSpc>
              <a:spcAft>
                <a:spcPts val="800"/>
              </a:spcAft>
              <a:buFont typeface="Calibri"/>
              <a:buChar char="-"/>
            </a:pPr>
            <a:r>
              <a:rPr lang="en-US" dirty="0">
                <a:latin typeface="Helvetica Neue" panose="02000503000000020004"/>
                <a:ea typeface="Calibri"/>
                <a:cs typeface="Times New Roman"/>
              </a:rPr>
              <a:t>Piano sound improved the judgements of the Concrete scenario when compared to the control condition (only traffic sound).</a:t>
            </a:r>
          </a:p>
          <a:p>
            <a:pPr marL="285750" indent="-285750">
              <a:lnSpc>
                <a:spcPct val="107000"/>
              </a:lnSpc>
              <a:spcAft>
                <a:spcPts val="800"/>
              </a:spcAft>
              <a:buFont typeface="Calibri"/>
              <a:buChar char="-"/>
            </a:pPr>
            <a:r>
              <a:rPr lang="en-US" dirty="0">
                <a:latin typeface="Helvetica Neue" panose="02000503000000020004"/>
                <a:ea typeface="Calibri"/>
                <a:cs typeface="Times New Roman"/>
              </a:rPr>
              <a:t>Water positively affected ratings especially when it was associated with a congruent visual element (i.e., the presence of the fountain).</a:t>
            </a:r>
          </a:p>
        </p:txBody>
      </p:sp>
      <p:sp>
        <p:nvSpPr>
          <p:cNvPr id="12" name="Freccia a destra rientrata 11"/>
          <p:cNvSpPr/>
          <p:nvPr/>
        </p:nvSpPr>
        <p:spPr>
          <a:xfrm>
            <a:off x="0" y="0"/>
            <a:ext cx="462337" cy="778362"/>
          </a:xfrm>
          <a:prstGeom prst="notchedRightArrow">
            <a:avLst>
              <a:gd name="adj1" fmla="val 50000"/>
              <a:gd name="adj2" fmla="val 100000"/>
            </a:avLst>
          </a:prstGeom>
          <a:solidFill>
            <a:srgbClr val="DFE6CA"/>
          </a:solidFill>
          <a:ln>
            <a:solidFill>
              <a:srgbClr val="DFE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9344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ttore 1 12">
            <a:extLst>
              <a:ext uri="{FF2B5EF4-FFF2-40B4-BE49-F238E27FC236}">
                <a16:creationId xmlns:a16="http://schemas.microsoft.com/office/drawing/2014/main" id="{DC0991A6-5DDF-1FFB-9787-55AA45207FB0}"/>
              </a:ext>
            </a:extLst>
          </p:cNvPr>
          <p:cNvCxnSpPr>
            <a:cxnSpLocks/>
          </p:cNvCxnSpPr>
          <p:nvPr/>
        </p:nvCxnSpPr>
        <p:spPr>
          <a:xfrm flipV="1">
            <a:off x="1824248" y="6440123"/>
            <a:ext cx="0" cy="613481"/>
          </a:xfrm>
          <a:prstGeom prst="line">
            <a:avLst/>
          </a:prstGeom>
          <a:ln w="38100">
            <a:solidFill>
              <a:srgbClr val="769C00">
                <a:alpha val="50196"/>
              </a:srgbClr>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306B951F-5358-3EA4-CAA8-6B92BB232556}"/>
              </a:ext>
            </a:extLst>
          </p:cNvPr>
          <p:cNvSpPr txBox="1">
            <a:spLocks noChangeAspect="1"/>
          </p:cNvSpPr>
          <p:nvPr/>
        </p:nvSpPr>
        <p:spPr>
          <a:xfrm>
            <a:off x="1889562" y="6224357"/>
            <a:ext cx="8754053" cy="1043532"/>
          </a:xfrm>
          <a:prstGeom prst="rect">
            <a:avLst/>
          </a:prstGeom>
          <a:noFill/>
        </p:spPr>
        <p:txBody>
          <a:bodyPr wrap="square" tIns="90000" bIns="90000" anchor="ctr" anchorCtr="0">
            <a:spAutoFit/>
          </a:bodyPr>
          <a:lstStyle/>
          <a:p>
            <a:r>
              <a:rPr lang="it-IT" sz="1400" b="1"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Jian Li</a:t>
            </a:r>
          </a:p>
          <a:p>
            <a:r>
              <a:rPr lang="en-GB" sz="1400" dirty="0">
                <a:solidFill>
                  <a:schemeClr val="bg2">
                    <a:lumMod val="25000"/>
                  </a:schemeClr>
                </a:solidFill>
                <a:latin typeface="Helvetica Neue" panose="02000503000000020004" pitchFamily="2" charset="0"/>
              </a:rPr>
              <a:t>Traffic Noise Mitigation in Urban Multisensory Environments: a Virtual Reality Approach to Urban Sound Planning</a:t>
            </a:r>
          </a:p>
          <a:p>
            <a:endParaRPr lang="it-IT"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Immagine 2" descr="Immagine che contiene Elementi grafici, schermata, Carattere, grafica&#10;&#10;Descrizione generata automaticamente">
            <a:extLst>
              <a:ext uri="{FF2B5EF4-FFF2-40B4-BE49-F238E27FC236}">
                <a16:creationId xmlns:a16="http://schemas.microsoft.com/office/drawing/2014/main" id="{FF14F7E5-4116-BC73-6DF1-9E34ABD669C8}"/>
              </a:ext>
            </a:extLst>
          </p:cNvPr>
          <p:cNvPicPr preferRelativeResize="0">
            <a:picLocks/>
          </p:cNvPicPr>
          <p:nvPr/>
        </p:nvPicPr>
        <p:blipFill>
          <a:blip r:embed="rId2"/>
          <a:stretch>
            <a:fillRect/>
          </a:stretch>
        </p:blipFill>
        <p:spPr>
          <a:xfrm>
            <a:off x="90000" y="5976000"/>
            <a:ext cx="1598118" cy="1152000"/>
          </a:xfrm>
          <a:prstGeom prst="rect">
            <a:avLst/>
          </a:prstGeom>
        </p:spPr>
      </p:pic>
      <p:pic>
        <p:nvPicPr>
          <p:cNvPr id="7" name="Immagine 6" descr="Immagine che contiene testo, Carattere, bianco, schermata&#10;&#10;Descrizione generata automaticamente">
            <a:extLst>
              <a:ext uri="{FF2B5EF4-FFF2-40B4-BE49-F238E27FC236}">
                <a16:creationId xmlns:a16="http://schemas.microsoft.com/office/drawing/2014/main" id="{236F403A-DDB7-9F78-1B22-174370A795A6}"/>
              </a:ext>
            </a:extLst>
          </p:cNvPr>
          <p:cNvPicPr>
            <a:picLocks noChangeAspect="1"/>
          </p:cNvPicPr>
          <p:nvPr/>
        </p:nvPicPr>
        <p:blipFill>
          <a:blip r:embed="rId3"/>
          <a:stretch>
            <a:fillRect/>
          </a:stretch>
        </p:blipFill>
        <p:spPr>
          <a:xfrm>
            <a:off x="10712658" y="6439801"/>
            <a:ext cx="1436967" cy="612000"/>
          </a:xfrm>
          <a:prstGeom prst="rect">
            <a:avLst/>
          </a:prstGeom>
        </p:spPr>
      </p:pic>
      <p:sp>
        <p:nvSpPr>
          <p:cNvPr id="22" name="CasellaDiTesto 21">
            <a:extLst>
              <a:ext uri="{FF2B5EF4-FFF2-40B4-BE49-F238E27FC236}">
                <a16:creationId xmlns:a16="http://schemas.microsoft.com/office/drawing/2014/main" id="{9C8BB7F8-F35B-D3E6-C370-E4AD74DDFAD7}"/>
              </a:ext>
            </a:extLst>
          </p:cNvPr>
          <p:cNvSpPr txBox="1">
            <a:spLocks noChangeAspect="1"/>
          </p:cNvSpPr>
          <p:nvPr/>
        </p:nvSpPr>
        <p:spPr>
          <a:xfrm>
            <a:off x="470053" y="105215"/>
            <a:ext cx="9449954" cy="548140"/>
          </a:xfrm>
          <a:prstGeom prst="rect">
            <a:avLst/>
          </a:prstGeom>
          <a:noFill/>
        </p:spPr>
        <p:txBody>
          <a:bodyPr wrap="square" lIns="91440" tIns="90000" rIns="91440" bIns="90000" anchor="ctr" anchorCtr="0">
            <a:spAutoFit/>
          </a:bodyPr>
          <a:lstStyle/>
          <a:p>
            <a:pPr>
              <a:lnSpc>
                <a:spcPct val="107000"/>
              </a:lnSpc>
              <a:spcAft>
                <a:spcPts val="800"/>
              </a:spcAft>
            </a:pPr>
            <a:r>
              <a:rPr lang="it-IT" sz="2400" b="1" dirty="0" err="1">
                <a:solidFill>
                  <a:schemeClr val="bg2">
                    <a:lumMod val="25000"/>
                  </a:schemeClr>
                </a:solidFill>
                <a:latin typeface="Helvetica Neue"/>
              </a:rPr>
              <a:t>Results</a:t>
            </a:r>
            <a:endParaRPr lang="it-IT" sz="2400" i="1"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asellaDiTesto 9">
            <a:extLst>
              <a:ext uri="{FF2B5EF4-FFF2-40B4-BE49-F238E27FC236}">
                <a16:creationId xmlns:a16="http://schemas.microsoft.com/office/drawing/2014/main" id="{C91B931A-3F89-5215-5274-722FBDD3313C}"/>
              </a:ext>
            </a:extLst>
          </p:cNvPr>
          <p:cNvSpPr txBox="1"/>
          <p:nvPr/>
        </p:nvSpPr>
        <p:spPr>
          <a:xfrm>
            <a:off x="147941" y="678309"/>
            <a:ext cx="12022735" cy="959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US" dirty="0">
                <a:latin typeface="Helvetica Neue" panose="02000503000000020004"/>
                <a:ea typeface="Calibri"/>
                <a:cs typeface="Times New Roman"/>
              </a:rPr>
              <a:t>Furthermore, to find out whether participants' mood, interoceptive awareness, and sensitivity to noise were associated with judgments of the different virtual scenarios, a correlational analysis was carried out.</a:t>
            </a:r>
            <a:br>
              <a:rPr lang="en-US" dirty="0">
                <a:latin typeface="Helvetica Neue" panose="02000503000000020004"/>
                <a:ea typeface="Calibri"/>
                <a:cs typeface="Times New Roman"/>
              </a:rPr>
            </a:br>
            <a:endParaRPr lang="en-US" dirty="0">
              <a:latin typeface="Helvetica Neue" panose="02000503000000020004"/>
              <a:ea typeface="Calibri"/>
              <a:cs typeface="Times New Roman"/>
            </a:endParaRPr>
          </a:p>
        </p:txBody>
      </p:sp>
      <p:pic>
        <p:nvPicPr>
          <p:cNvPr id="6" name="Immagine 7" descr="Immagine che contiene tavolo&#10;&#10;Descrizione generata automaticamente">
            <a:extLst>
              <a:ext uri="{FF2B5EF4-FFF2-40B4-BE49-F238E27FC236}">
                <a16:creationId xmlns:a16="http://schemas.microsoft.com/office/drawing/2014/main" id="{0D76D194-79FB-5F6D-4247-5D2EC688CB0E}"/>
              </a:ext>
            </a:extLst>
          </p:cNvPr>
          <p:cNvPicPr>
            <a:picLocks noChangeAspect="1"/>
          </p:cNvPicPr>
          <p:nvPr/>
        </p:nvPicPr>
        <p:blipFill>
          <a:blip r:embed="rId4"/>
          <a:stretch>
            <a:fillRect/>
          </a:stretch>
        </p:blipFill>
        <p:spPr>
          <a:xfrm>
            <a:off x="6188323" y="1445614"/>
            <a:ext cx="5628052" cy="4336974"/>
          </a:xfrm>
          <a:prstGeom prst="rect">
            <a:avLst/>
          </a:prstGeom>
        </p:spPr>
      </p:pic>
      <p:sp>
        <p:nvSpPr>
          <p:cNvPr id="8" name="CasellaDiTesto 7">
            <a:extLst>
              <a:ext uri="{FF2B5EF4-FFF2-40B4-BE49-F238E27FC236}">
                <a16:creationId xmlns:a16="http://schemas.microsoft.com/office/drawing/2014/main" id="{E1C9ABA4-CA2E-E300-3071-2CEEEF7B678E}"/>
              </a:ext>
            </a:extLst>
          </p:cNvPr>
          <p:cNvSpPr txBox="1"/>
          <p:nvPr/>
        </p:nvSpPr>
        <p:spPr>
          <a:xfrm>
            <a:off x="6153726" y="5777370"/>
            <a:ext cx="5765245" cy="487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US" sz="1200" i="1" dirty="0">
                <a:latin typeface="Helvetica Neue" panose="02000503000000020004"/>
                <a:ea typeface="Calibri"/>
                <a:cs typeface="Times New Roman"/>
              </a:rPr>
              <a:t>Correlation between Salience of Stimuli Questionnaire with WNNS, PANAS (positive) and MA</a:t>
            </a:r>
            <a:r>
              <a:rPr lang="en-US" altLang="zh-CN" sz="1200" i="1" dirty="0">
                <a:latin typeface="Helvetica Neue" panose="02000503000000020004"/>
                <a:ea typeface="Calibri"/>
                <a:cs typeface="Times New Roman"/>
              </a:rPr>
              <a:t>I</a:t>
            </a:r>
            <a:r>
              <a:rPr lang="en-US" sz="1200" i="1" dirty="0">
                <a:latin typeface="Helvetica Neue" panose="02000503000000020004"/>
                <a:ea typeface="Calibri"/>
                <a:cs typeface="Times New Roman"/>
              </a:rPr>
              <a:t>A dimensions for each park category (* p&lt; 0.05; ** p&lt; 0.001).</a:t>
            </a:r>
          </a:p>
        </p:txBody>
      </p:sp>
      <p:sp>
        <p:nvSpPr>
          <p:cNvPr id="9" name="CasellaDiTesto 8">
            <a:extLst>
              <a:ext uri="{FF2B5EF4-FFF2-40B4-BE49-F238E27FC236}">
                <a16:creationId xmlns:a16="http://schemas.microsoft.com/office/drawing/2014/main" id="{9D974909-E4EB-8BD1-D7E0-D98ED2BFA972}"/>
              </a:ext>
            </a:extLst>
          </p:cNvPr>
          <p:cNvSpPr txBox="1"/>
          <p:nvPr/>
        </p:nvSpPr>
        <p:spPr>
          <a:xfrm>
            <a:off x="223582" y="2669793"/>
            <a:ext cx="5889155" cy="1365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endParaRPr lang="en-US" dirty="0">
              <a:latin typeface="Helvetica Neue" panose="02000503000000020004"/>
              <a:ea typeface="Calibri"/>
              <a:cs typeface="Times New Roman"/>
            </a:endParaRPr>
          </a:p>
          <a:p>
            <a:pPr>
              <a:lnSpc>
                <a:spcPct val="107000"/>
              </a:lnSpc>
              <a:spcAft>
                <a:spcPts val="800"/>
              </a:spcAft>
            </a:pPr>
            <a:r>
              <a:rPr lang="en-US" dirty="0">
                <a:latin typeface="Helvetica Neue" panose="02000503000000020004"/>
                <a:ea typeface="Calibri"/>
                <a:cs typeface="Times New Roman"/>
              </a:rPr>
              <a:t>Overall, positive associations were found between mood and park judgements and between how much one’s focused on their feelings and sensations.</a:t>
            </a:r>
            <a:endParaRPr lang="en-US" dirty="0">
              <a:latin typeface="Calibri" panose="020F0502020204030204"/>
              <a:ea typeface="Calibri"/>
              <a:cs typeface="Calibri" panose="020F0502020204030204"/>
            </a:endParaRPr>
          </a:p>
        </p:txBody>
      </p:sp>
      <p:sp>
        <p:nvSpPr>
          <p:cNvPr id="11" name="Freccia a destra rientrata 10"/>
          <p:cNvSpPr/>
          <p:nvPr/>
        </p:nvSpPr>
        <p:spPr>
          <a:xfrm>
            <a:off x="0" y="0"/>
            <a:ext cx="462337" cy="778362"/>
          </a:xfrm>
          <a:prstGeom prst="notchedRightArrow">
            <a:avLst>
              <a:gd name="adj1" fmla="val 50000"/>
              <a:gd name="adj2" fmla="val 100000"/>
            </a:avLst>
          </a:prstGeom>
          <a:solidFill>
            <a:srgbClr val="DFE6CA"/>
          </a:solidFill>
          <a:ln>
            <a:solidFill>
              <a:srgbClr val="DFE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8298233"/>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751</TotalTime>
  <Words>1235</Words>
  <Application>Microsoft Office PowerPoint</Application>
  <PresentationFormat>自定义</PresentationFormat>
  <Paragraphs>90</Paragraphs>
  <Slides>11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Helvetica Neue</vt:lpstr>
      <vt:lpstr>Arial</vt:lpstr>
      <vt:lpstr>Calibri</vt:lpstr>
      <vt:lpstr>Calibri Light</vt:lpstr>
      <vt:lpstr>Tema di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Angelo De Cicco</dc:creator>
  <cp:lastModifiedBy>Jian Li</cp:lastModifiedBy>
  <cp:revision>425</cp:revision>
  <dcterms:created xsi:type="dcterms:W3CDTF">2023-06-14T19:30:53Z</dcterms:created>
  <dcterms:modified xsi:type="dcterms:W3CDTF">2023-10-11T13:27:18Z</dcterms:modified>
</cp:coreProperties>
</file>